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6" r:id="rId3"/>
    <p:sldId id="270" r:id="rId4"/>
    <p:sldId id="271" r:id="rId5"/>
    <p:sldId id="272" r:id="rId6"/>
    <p:sldId id="268" r:id="rId7"/>
    <p:sldId id="274" r:id="rId8"/>
    <p:sldId id="259" r:id="rId9"/>
    <p:sldId id="258" r:id="rId10"/>
    <p:sldId id="273" r:id="rId11"/>
    <p:sldId id="266" r:id="rId12"/>
    <p:sldId id="264" r:id="rId13"/>
    <p:sldId id="263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DA"/>
    <a:srgbClr val="FFCB04"/>
    <a:srgbClr val="EC06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D4BE4-9C48-4101-8CA9-F523FD90A959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4D082-B6C2-4783-B903-4961F65C2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815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8A3F6-4626-4776-AFBE-0DC2E591E56C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8409C-37E3-4747-A528-77FAE84495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593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67FD2-F247-4944-81A4-5F9255C015A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36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41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40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3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35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4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64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6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63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11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44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39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212FA-C3EC-4D00-996D-388C5B7F63FD}" type="datetimeFigureOut">
              <a:rPr lang="en-GB" smtClean="0"/>
              <a:t>10/02/2021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57106-9900-4BE8-9AA1-DCD9B290B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96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EGTtTH8okk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138888" y="2509833"/>
            <a:ext cx="6053112" cy="827256"/>
          </a:xfrm>
          <a:prstGeom prst="rect">
            <a:avLst/>
          </a:prstGeom>
          <a:solidFill>
            <a:srgbClr val="0095D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481" y="5672407"/>
            <a:ext cx="1244007" cy="9627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610" y="174515"/>
            <a:ext cx="6119390" cy="316257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-1786023" y="-973966"/>
            <a:ext cx="8116478" cy="9231549"/>
          </a:xfrm>
          <a:prstGeom prst="ellipse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3128" t="2594" r="4940" b="-2594"/>
          <a:stretch/>
        </p:blipFill>
        <p:spPr>
          <a:xfrm>
            <a:off x="6352601" y="4784228"/>
            <a:ext cx="5625685" cy="1912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922" y="3826784"/>
            <a:ext cx="1906772" cy="7623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681" y="1429106"/>
            <a:ext cx="553601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Civil Engineering Higher/Degree Apprenticeship</a:t>
            </a:r>
          </a:p>
          <a:p>
            <a:r>
              <a:rPr lang="en-GB" sz="5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Commencing 2021</a:t>
            </a:r>
          </a:p>
        </p:txBody>
      </p:sp>
    </p:spTree>
    <p:extLst>
      <p:ext uri="{BB962C8B-B14F-4D97-AF65-F5344CB8AC3E}">
        <p14:creationId xmlns:p14="http://schemas.microsoft.com/office/powerpoint/2010/main" val="2863941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258" y="39978"/>
            <a:ext cx="6165114" cy="16460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13225" y="797017"/>
            <a:ext cx="4898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95DA"/>
                </a:solidFill>
              </a:rPr>
              <a:t>How it works with a Trackers mentor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225" y="2279397"/>
            <a:ext cx="99804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Support from a dedicated Trackers Mentor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Meet at least once every 3 weeks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Quarterly progress reviews with Trackers Mentor, employer and apprentice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128" t="2594" r="4940" b="47063"/>
          <a:stretch/>
        </p:blipFill>
        <p:spPr>
          <a:xfrm>
            <a:off x="887116" y="5686901"/>
            <a:ext cx="5625685" cy="9629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42" y="5838420"/>
            <a:ext cx="1906772" cy="7623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0170" t="52644" r="55491" b="-2594"/>
          <a:stretch/>
        </p:blipFill>
        <p:spPr>
          <a:xfrm>
            <a:off x="8635055" y="5694414"/>
            <a:ext cx="2101346" cy="9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1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258" y="39978"/>
            <a:ext cx="6165114" cy="16460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89412" y="875502"/>
            <a:ext cx="5154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Entry Requirements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1105786" y="1785672"/>
            <a:ext cx="99804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Must be working in industry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5 years residency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A Level EEE or; equivalent Level 3 qualifications worth 48 UCAS points (Must include Maths. Physics desirable)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Applicants must hold 5 GCSEs A-C including Maths and English or equivalent (reformed GCSEs grade 4 or above).</a:t>
            </a:r>
          </a:p>
        </p:txBody>
      </p:sp>
    </p:spTree>
    <p:extLst>
      <p:ext uri="{BB962C8B-B14F-4D97-AF65-F5344CB8AC3E}">
        <p14:creationId xmlns:p14="http://schemas.microsoft.com/office/powerpoint/2010/main" val="408978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B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351" y="807384"/>
            <a:ext cx="5325705" cy="23428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997" y="855900"/>
            <a:ext cx="5133286" cy="23050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77" y="111274"/>
            <a:ext cx="6929248" cy="3111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098" y="3749631"/>
            <a:ext cx="5909658" cy="2653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39" y="3967439"/>
            <a:ext cx="5230751" cy="234884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0989" y="1497766"/>
            <a:ext cx="212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gov.je/</a:t>
            </a:r>
            <a:r>
              <a:rPr lang="en-GB" sz="1600" b="1" dirty="0" err="1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skillsjersey</a:t>
            </a:r>
            <a:endParaRPr lang="en-GB" sz="1600" b="1" dirty="0">
              <a:solidFill>
                <a:srgbClr val="58555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24126" y="952432"/>
            <a:ext cx="2129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449440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36404" y="2678516"/>
            <a:ext cx="2229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skillsjersey@gov.je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0377" y="5245758"/>
            <a:ext cx="2229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skillsjersey</a:t>
            </a:r>
            <a:endParaRPr lang="en-GB" sz="1600" b="1" dirty="0">
              <a:solidFill>
                <a:srgbClr val="58555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24107" y="5245758"/>
            <a:ext cx="2229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skills_jersey</a:t>
            </a:r>
            <a:endParaRPr lang="en-GB" sz="1600" b="1" dirty="0">
              <a:solidFill>
                <a:srgbClr val="58555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3331029" y="4371819"/>
            <a:ext cx="11967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5855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 US</a:t>
            </a:r>
          </a:p>
        </p:txBody>
      </p:sp>
    </p:spTree>
    <p:extLst>
      <p:ext uri="{BB962C8B-B14F-4D97-AF65-F5344CB8AC3E}">
        <p14:creationId xmlns:p14="http://schemas.microsoft.com/office/powerpoint/2010/main" val="2336240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-2926062" y="-882366"/>
            <a:ext cx="10515601" cy="9231549"/>
          </a:xfrm>
          <a:prstGeom prst="ellipse">
            <a:avLst/>
          </a:prstGeom>
          <a:noFill/>
          <a:ln w="76200">
            <a:solidFill>
              <a:srgbClr val="58555A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65" y="1239151"/>
            <a:ext cx="5370543" cy="4156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192" y="4622479"/>
            <a:ext cx="2576008" cy="17656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192" y="2429530"/>
            <a:ext cx="3227172" cy="1775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466" y="375411"/>
            <a:ext cx="3282696" cy="16367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585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25457" y="5505318"/>
            <a:ext cx="5370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58555A"/>
                </a:solidFill>
              </a:rPr>
              <a:t>An Island wide Skills Service</a:t>
            </a:r>
          </a:p>
        </p:txBody>
      </p:sp>
    </p:spTree>
    <p:extLst>
      <p:ext uri="{BB962C8B-B14F-4D97-AF65-F5344CB8AC3E}">
        <p14:creationId xmlns:p14="http://schemas.microsoft.com/office/powerpoint/2010/main" val="372047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96" y="881011"/>
            <a:ext cx="10359185" cy="4069680"/>
          </a:xfrm>
        </p:spPr>
      </p:pic>
    </p:spTree>
    <p:extLst>
      <p:ext uri="{BB962C8B-B14F-4D97-AF65-F5344CB8AC3E}">
        <p14:creationId xmlns:p14="http://schemas.microsoft.com/office/powerpoint/2010/main" val="44509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73750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What is civil engineering?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9411" y="2891672"/>
            <a:ext cx="101602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5DA"/>
                </a:solidFill>
              </a:rPr>
              <a:t>Civil engineers conceive, design, build, supervise, operate, construct and maintain infrastructure projects and systems.</a:t>
            </a:r>
          </a:p>
          <a:p>
            <a:endParaRPr lang="en-GB" sz="2800" b="1" dirty="0">
              <a:solidFill>
                <a:srgbClr val="0095D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6330" y="4276667"/>
            <a:ext cx="89366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b="1" dirty="0">
                <a:solidFill>
                  <a:srgbClr val="0095DA"/>
                </a:solidFill>
              </a:rPr>
              <a:t>This includes roads, buildings, airports, tunnels, dams, bridges, and systems for water supply and sewage treatment</a:t>
            </a:r>
          </a:p>
        </p:txBody>
      </p:sp>
    </p:spTree>
    <p:extLst>
      <p:ext uri="{BB962C8B-B14F-4D97-AF65-F5344CB8AC3E}">
        <p14:creationId xmlns:p14="http://schemas.microsoft.com/office/powerpoint/2010/main" val="48220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73750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What is civil engineering?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9411" y="2891672"/>
            <a:ext cx="10160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>
              <a:solidFill>
                <a:srgbClr val="0095DA"/>
              </a:solidFill>
            </a:endParaRPr>
          </a:p>
        </p:txBody>
      </p:sp>
      <p:pic>
        <p:nvPicPr>
          <p:cNvPr id="5" name="tEGTtTH8okk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0182" y="2396303"/>
            <a:ext cx="7510942" cy="422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04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59068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Jersey context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19" y="2396303"/>
            <a:ext cx="105679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95DA"/>
                </a:solidFill>
              </a:rPr>
              <a:t>Forecast of up to </a:t>
            </a:r>
            <a:r>
              <a:rPr lang="en-GB" sz="2400" b="1" u="sng" dirty="0">
                <a:solidFill>
                  <a:srgbClr val="0095DA"/>
                </a:solidFill>
              </a:rPr>
              <a:t>7 years worth of capital projects</a:t>
            </a:r>
            <a:r>
              <a:rPr lang="en-GB" sz="2400" b="1" dirty="0">
                <a:solidFill>
                  <a:srgbClr val="0095DA"/>
                </a:solidFill>
              </a:rPr>
              <a:t> </a:t>
            </a:r>
            <a:r>
              <a:rPr lang="en-GB" sz="2400" dirty="0">
                <a:solidFill>
                  <a:srgbClr val="0095DA"/>
                </a:solidFill>
              </a:rPr>
              <a:t>planned in the island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95DA"/>
                </a:solidFill>
              </a:rPr>
              <a:t>*CIGPE survey </a:t>
            </a:r>
            <a:r>
              <a:rPr lang="en-GB" sz="2400" dirty="0">
                <a:solidFill>
                  <a:srgbClr val="0095DA"/>
                </a:solidFill>
              </a:rPr>
              <a:t>identifying a </a:t>
            </a:r>
            <a:r>
              <a:rPr lang="en-GB" sz="2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 and personnel shortage </a:t>
            </a:r>
            <a:r>
              <a:rPr lang="en-GB" sz="2400" dirty="0">
                <a:solidFill>
                  <a:srgbClr val="0095DA"/>
                </a:solidFill>
              </a:rPr>
              <a:t>at all professional levels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95DA"/>
                </a:solidFill>
              </a:rPr>
              <a:t>Not enough</a:t>
            </a:r>
            <a:r>
              <a:rPr lang="en-GB" sz="2400" b="1" dirty="0">
                <a:solidFill>
                  <a:srgbClr val="0095DA"/>
                </a:solidFill>
              </a:rPr>
              <a:t> qualified engineers in the local market </a:t>
            </a:r>
            <a:r>
              <a:rPr lang="en-GB" sz="2400" dirty="0">
                <a:solidFill>
                  <a:srgbClr val="0095DA"/>
                </a:solidFill>
              </a:rPr>
              <a:t>to handle these projects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95DA"/>
                </a:solidFill>
              </a:rPr>
              <a:t>Potentially </a:t>
            </a:r>
            <a:r>
              <a:rPr lang="en-GB" sz="2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vacancies</a:t>
            </a:r>
            <a:r>
              <a:rPr lang="en-GB" sz="2400" b="1" u="sng" dirty="0">
                <a:solidFill>
                  <a:srgbClr val="0095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>
                <a:solidFill>
                  <a:srgbClr val="0095DA"/>
                </a:solidFill>
              </a:rPr>
              <a:t>to fill in the next 5 years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6546" y="6028066"/>
            <a:ext cx="800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*Channel Islands Group of Professional Engineers – industry body </a:t>
            </a:r>
          </a:p>
        </p:txBody>
      </p:sp>
    </p:spTree>
    <p:extLst>
      <p:ext uri="{BB962C8B-B14F-4D97-AF65-F5344CB8AC3E}">
        <p14:creationId xmlns:p14="http://schemas.microsoft.com/office/powerpoint/2010/main" val="328617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85718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Higher Apprenticeship Pathway</a:t>
            </a:r>
          </a:p>
        </p:txBody>
      </p:sp>
      <p:sp>
        <p:nvSpPr>
          <p:cNvPr id="5" name="Rectangle 4"/>
          <p:cNvSpPr/>
          <p:nvPr/>
        </p:nvSpPr>
        <p:spPr>
          <a:xfrm>
            <a:off x="1089411" y="2396303"/>
            <a:ext cx="102451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5DA"/>
                </a:solidFill>
              </a:rPr>
              <a:t>Higher Apprenticeship (HNC)</a:t>
            </a:r>
            <a:r>
              <a:rPr lang="en-GB" sz="2800" dirty="0">
                <a:solidFill>
                  <a:srgbClr val="0095DA"/>
                </a:solidFill>
              </a:rPr>
              <a:t> </a:t>
            </a:r>
            <a:r>
              <a:rPr lang="en-GB" sz="2800" b="1" dirty="0">
                <a:solidFill>
                  <a:srgbClr val="0095DA"/>
                </a:solidFill>
              </a:rPr>
              <a:t>Civil Engineering</a:t>
            </a:r>
            <a:endParaRPr lang="en-GB" sz="2800" dirty="0">
              <a:solidFill>
                <a:srgbClr val="0095DA"/>
              </a:solidFill>
            </a:endParaRPr>
          </a:p>
          <a:p>
            <a:r>
              <a:rPr lang="en-GB" sz="2800" dirty="0">
                <a:solidFill>
                  <a:srgbClr val="0095DA"/>
                </a:solidFill>
              </a:rPr>
              <a:t>Year 1 - HNC part 1</a:t>
            </a:r>
          </a:p>
          <a:p>
            <a:r>
              <a:rPr lang="en-GB" sz="2800" dirty="0">
                <a:solidFill>
                  <a:srgbClr val="0095DA"/>
                </a:solidFill>
              </a:rPr>
              <a:t>Year 2 - HNC part 2</a:t>
            </a:r>
          </a:p>
          <a:p>
            <a:r>
              <a:rPr lang="en-GB" sz="2800" dirty="0">
                <a:solidFill>
                  <a:srgbClr val="0095DA"/>
                </a:solidFill>
              </a:rPr>
              <a:t>Year 3 – Degree (BEng) part 1 </a:t>
            </a:r>
          </a:p>
          <a:p>
            <a:r>
              <a:rPr lang="en-GB" sz="2800" dirty="0">
                <a:solidFill>
                  <a:srgbClr val="0095DA"/>
                </a:solidFill>
              </a:rPr>
              <a:t>Year 4 – Degree (BEng) part 2</a:t>
            </a:r>
          </a:p>
          <a:p>
            <a:r>
              <a:rPr lang="en-GB" sz="2800" dirty="0">
                <a:solidFill>
                  <a:srgbClr val="0095DA"/>
                </a:solidFill>
              </a:rPr>
              <a:t>Year 5 – Degree (BEng) part 3</a:t>
            </a:r>
          </a:p>
          <a:p>
            <a:r>
              <a:rPr lang="en-GB" sz="2800" b="1" dirty="0">
                <a:solidFill>
                  <a:srgbClr val="0095DA"/>
                </a:solidFill>
              </a:rPr>
              <a:t>**********************</a:t>
            </a:r>
            <a:endParaRPr lang="en-GB" sz="2800" dirty="0">
              <a:solidFill>
                <a:srgbClr val="0095DA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27" y="2738042"/>
            <a:ext cx="6696364" cy="32156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89411" y="5415698"/>
            <a:ext cx="63643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95DA"/>
                </a:solidFill>
              </a:rPr>
              <a:t>Potential for further study and chartered status:-</a:t>
            </a:r>
          </a:p>
          <a:p>
            <a:r>
              <a:rPr lang="en-GB" b="1" dirty="0">
                <a:solidFill>
                  <a:srgbClr val="0095DA"/>
                </a:solidFill>
              </a:rPr>
              <a:t>Year 6 – Masters (MEng)</a:t>
            </a:r>
            <a:endParaRPr lang="en-GB" dirty="0">
              <a:solidFill>
                <a:srgbClr val="0095DA"/>
              </a:solidFill>
            </a:endParaRPr>
          </a:p>
          <a:p>
            <a:r>
              <a:rPr lang="en-GB" b="1" dirty="0">
                <a:solidFill>
                  <a:srgbClr val="0095DA"/>
                </a:solidFill>
              </a:rPr>
              <a:t>Year 7 – Masters (MEng)</a:t>
            </a:r>
            <a:endParaRPr lang="en-GB" dirty="0">
              <a:solidFill>
                <a:srgbClr val="0095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7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85718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Earn while you learn</a:t>
            </a:r>
          </a:p>
        </p:txBody>
      </p:sp>
      <p:sp>
        <p:nvSpPr>
          <p:cNvPr id="5" name="Rectangle 4"/>
          <p:cNvSpPr/>
          <p:nvPr/>
        </p:nvSpPr>
        <p:spPr>
          <a:xfrm>
            <a:off x="711201" y="2738042"/>
            <a:ext cx="80171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GB" sz="2800" b="1" dirty="0">
                <a:solidFill>
                  <a:srgbClr val="0095DA"/>
                </a:solidFill>
              </a:rPr>
              <a:t>All candidates need to be in paid employment</a:t>
            </a: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r>
              <a:rPr lang="en-GB" sz="2800" b="1" dirty="0">
                <a:solidFill>
                  <a:srgbClr val="0095DA"/>
                </a:solidFill>
              </a:rPr>
              <a:t>You gain invaluable ‘on the job’ experience</a:t>
            </a: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r>
              <a:rPr lang="en-GB" sz="2800" b="1" dirty="0">
                <a:solidFill>
                  <a:srgbClr val="0095DA"/>
                </a:solidFill>
              </a:rPr>
              <a:t>Support to progress from your Trackers mentor</a:t>
            </a: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r>
              <a:rPr lang="en-GB" sz="2800" b="1" dirty="0">
                <a:solidFill>
                  <a:srgbClr val="0095DA"/>
                </a:solidFill>
              </a:rPr>
              <a:t>Opportunity to be ahead of the game when you graduate</a:t>
            </a: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endParaRPr lang="en-GB" sz="2800" b="1" dirty="0">
              <a:solidFill>
                <a:srgbClr val="0095DA"/>
              </a:solidFill>
            </a:endParaRPr>
          </a:p>
          <a:p>
            <a:pPr marL="457200" indent="-457200">
              <a:buFontTx/>
              <a:buChar char="-"/>
            </a:pPr>
            <a:endParaRPr lang="en-GB" sz="2800" dirty="0">
              <a:solidFill>
                <a:srgbClr val="0095DA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27" y="2738042"/>
            <a:ext cx="6696364" cy="321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5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" y="44853"/>
            <a:ext cx="6165114" cy="1607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9411" y="1626862"/>
            <a:ext cx="59068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0095DA"/>
                </a:solidFill>
              </a:rPr>
              <a:t>How it works </a:t>
            </a:r>
          </a:p>
        </p:txBody>
      </p:sp>
      <p:sp>
        <p:nvSpPr>
          <p:cNvPr id="5" name="Rectangle 4"/>
          <p:cNvSpPr/>
          <p:nvPr/>
        </p:nvSpPr>
        <p:spPr>
          <a:xfrm>
            <a:off x="1089411" y="2396303"/>
            <a:ext cx="102451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Candidates will work in industry 4 days a week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Attend Highlands College 1 day a week to study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Local field trips and off-island work at LSBU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411" y="4964633"/>
            <a:ext cx="38840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95DA"/>
                </a:solidFill>
              </a:rPr>
              <a:t>(Maths A-Level tuition if required)</a:t>
            </a:r>
          </a:p>
        </p:txBody>
      </p:sp>
    </p:spTree>
    <p:extLst>
      <p:ext uri="{BB962C8B-B14F-4D97-AF65-F5344CB8AC3E}">
        <p14:creationId xmlns:p14="http://schemas.microsoft.com/office/powerpoint/2010/main" val="413155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258" y="39978"/>
            <a:ext cx="6165114" cy="16460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7116" y="1263511"/>
            <a:ext cx="4898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95DA"/>
                </a:solidFill>
              </a:rPr>
              <a:t>How the funding works </a:t>
            </a:r>
          </a:p>
        </p:txBody>
      </p:sp>
      <p:sp>
        <p:nvSpPr>
          <p:cNvPr id="8" name="Rectangle 7"/>
          <p:cNvSpPr/>
          <p:nvPr/>
        </p:nvSpPr>
        <p:spPr>
          <a:xfrm>
            <a:off x="1105786" y="2918214"/>
            <a:ext cx="99804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Shared funding through Trackers &amp; Employer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95DA"/>
                </a:solidFill>
              </a:rPr>
              <a:t>Apprenticeship / Mentoring model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128" t="2594" r="4940" b="47063"/>
          <a:stretch/>
        </p:blipFill>
        <p:spPr>
          <a:xfrm>
            <a:off x="887116" y="5686901"/>
            <a:ext cx="5625685" cy="9629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42" y="5838420"/>
            <a:ext cx="1906772" cy="7623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0170" t="52644" r="55491" b="-2594"/>
          <a:stretch/>
        </p:blipFill>
        <p:spPr>
          <a:xfrm>
            <a:off x="8635055" y="5694414"/>
            <a:ext cx="2101346" cy="9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8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385</Words>
  <Application>Microsoft Office PowerPoint</Application>
  <PresentationFormat>Widescreen</PresentationFormat>
  <Paragraphs>59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States of Jersey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Rose Lindsay</dc:creator>
  <cp:lastModifiedBy>Libby Barnett</cp:lastModifiedBy>
  <cp:revision>45</cp:revision>
  <cp:lastPrinted>2020-02-27T11:55:37Z</cp:lastPrinted>
  <dcterms:created xsi:type="dcterms:W3CDTF">2018-06-26T08:47:02Z</dcterms:created>
  <dcterms:modified xsi:type="dcterms:W3CDTF">2021-02-10T12:04:59Z</dcterms:modified>
</cp:coreProperties>
</file>