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56" r:id="rId4"/>
    <p:sldId id="277" r:id="rId5"/>
    <p:sldId id="268" r:id="rId6"/>
    <p:sldId id="278" r:id="rId7"/>
    <p:sldId id="269" r:id="rId8"/>
    <p:sldId id="279" r:id="rId9"/>
    <p:sldId id="270" r:id="rId10"/>
    <p:sldId id="280" r:id="rId11"/>
    <p:sldId id="271" r:id="rId12"/>
    <p:sldId id="281" r:id="rId13"/>
    <p:sldId id="272" r:id="rId14"/>
    <p:sldId id="282" r:id="rId15"/>
    <p:sldId id="273" r:id="rId16"/>
    <p:sldId id="283" r:id="rId17"/>
    <p:sldId id="274" r:id="rId18"/>
    <p:sldId id="284" r:id="rId19"/>
    <p:sldId id="275" r:id="rId20"/>
    <p:sldId id="285" r:id="rId21"/>
    <p:sldId id="276" r:id="rId22"/>
    <p:sldId id="286" r:id="rId23"/>
    <p:sldId id="28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9FF4"/>
    <a:srgbClr val="F8CAAB"/>
    <a:srgbClr val="F44AD0"/>
    <a:srgbClr val="F040DB"/>
    <a:srgbClr val="CD636D"/>
    <a:srgbClr val="85AB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934" y="8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9E6B-E333-4969-A324-AB44F8C96DB8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0E91-6E8E-4B88-AFE3-A77A766166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679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9E6B-E333-4969-A324-AB44F8C96DB8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0E91-6E8E-4B88-AFE3-A77A766166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53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9E6B-E333-4969-A324-AB44F8C96DB8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0E91-6E8E-4B88-AFE3-A77A766166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833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9E6B-E333-4969-A324-AB44F8C96DB8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0E91-6E8E-4B88-AFE3-A77A766166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305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9E6B-E333-4969-A324-AB44F8C96DB8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0E91-6E8E-4B88-AFE3-A77A766166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32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9E6B-E333-4969-A324-AB44F8C96DB8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0E91-6E8E-4B88-AFE3-A77A766166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978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9E6B-E333-4969-A324-AB44F8C96DB8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0E91-6E8E-4B88-AFE3-A77A766166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313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9E6B-E333-4969-A324-AB44F8C96DB8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0E91-6E8E-4B88-AFE3-A77A766166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057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9E6B-E333-4969-A324-AB44F8C96DB8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0E91-6E8E-4B88-AFE3-A77A766166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382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9E6B-E333-4969-A324-AB44F8C96DB8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0E91-6E8E-4B88-AFE3-A77A766166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032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9E6B-E333-4969-A324-AB44F8C96DB8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0E91-6E8E-4B88-AFE3-A77A766166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013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49E6B-E333-4969-A324-AB44F8C96DB8}" type="datetimeFigureOut">
              <a:rPr lang="en-GB" smtClean="0"/>
              <a:t>24/09/2020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80E91-6E8E-4B88-AFE3-A77A766166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014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.m4a"/><Relationship Id="rId7" Type="http://schemas.openxmlformats.org/officeDocument/2006/relationships/image" Target="../media/image9.jpe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27.jp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.m4a"/><Relationship Id="rId7" Type="http://schemas.openxmlformats.org/officeDocument/2006/relationships/image" Target="../media/image9.jpe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31.jp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.m4a"/><Relationship Id="rId7" Type="http://schemas.openxmlformats.org/officeDocument/2006/relationships/image" Target="../media/image9.jpe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35.jp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.m4a"/><Relationship Id="rId7" Type="http://schemas.openxmlformats.org/officeDocument/2006/relationships/image" Target="../media/image9.jpe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39.jpg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.m4a"/><Relationship Id="rId7" Type="http://schemas.openxmlformats.org/officeDocument/2006/relationships/image" Target="../media/image9.jpe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43.jp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.m4a"/><Relationship Id="rId7" Type="http://schemas.openxmlformats.org/officeDocument/2006/relationships/image" Target="../media/image9.jpe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47.jpg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.m4a"/><Relationship Id="rId7" Type="http://schemas.openxmlformats.org/officeDocument/2006/relationships/image" Target="../media/image5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.JPG"/><Relationship Id="rId5" Type="http://schemas.openxmlformats.org/officeDocument/2006/relationships/image" Target="../media/image1.png"/><Relationship Id="rId10" Type="http://schemas.openxmlformats.org/officeDocument/2006/relationships/image" Target="../media/image51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.m4a"/><Relationship Id="rId7" Type="http://schemas.openxmlformats.org/officeDocument/2006/relationships/image" Target="../media/image9.jpe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.m4a"/><Relationship Id="rId7" Type="http://schemas.openxmlformats.org/officeDocument/2006/relationships/image" Target="../media/image9.jpe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.m4a"/><Relationship Id="rId7" Type="http://schemas.openxmlformats.org/officeDocument/2006/relationships/image" Target="../media/image9.jpe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.m4a"/><Relationship Id="rId7" Type="http://schemas.openxmlformats.org/officeDocument/2006/relationships/image" Target="../media/image9.jpe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23.jp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tachphrase buzzer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" end="1365.804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47320" y="6345388"/>
            <a:ext cx="487363" cy="487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10" y="0"/>
            <a:ext cx="6092150" cy="70939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017342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851" y="5145964"/>
            <a:ext cx="2576973" cy="14431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3536005" y="783245"/>
            <a:ext cx="49626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pperplate Gothic Light" panose="020E0507020206020404" pitchFamily="34" charset="0"/>
              </a:rPr>
              <a:t>Indu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pperplate Gothic Light" panose="020E0507020206020404" pitchFamily="34" charset="0"/>
              </a:rPr>
              <a:t>stry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78296" y="129592"/>
            <a:ext cx="44780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pperplate Gothic Light" panose="020E0507020206020404" pitchFamily="34" charset="0"/>
              </a:rPr>
              <a:t>WELC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pperplate Gothic Light" panose="020E0507020206020404" pitchFamily="34" charset="0"/>
              </a:rPr>
              <a:t>OME TO</a:t>
            </a:r>
          </a:p>
        </p:txBody>
      </p:sp>
    </p:spTree>
    <p:extLst>
      <p:ext uri="{BB962C8B-B14F-4D97-AF65-F5344CB8AC3E}">
        <p14:creationId xmlns:p14="http://schemas.microsoft.com/office/powerpoint/2010/main" val="253368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-1.48148E-6 L 4.16667E-7 -0.07222 " pathEditMode="relative" rAng="0" ptsTypes="AA">
                                      <p:cBhvr>
                                        <p:cTn id="1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7" grpId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3214" y="275580"/>
            <a:ext cx="9243217" cy="1142487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>
                <a:latin typeface="Arial Black" panose="020B0A04020102020204" pitchFamily="34" charset="0"/>
              </a:rPr>
              <a:t>Jobs within LAW SERVICES</a:t>
            </a:r>
            <a:endParaRPr lang="en-GB" b="1" dirty="0">
              <a:latin typeface="Arial Black" panose="020B0A040201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199" y="47294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Can you name </a:t>
            </a:r>
            <a:r>
              <a:rPr lang="en-GB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Three?</a:t>
            </a:r>
          </a:p>
          <a:p>
            <a:pPr algn="ctr"/>
            <a:r>
              <a:rPr lang="en-GB" b="1" dirty="0" smtClean="0">
                <a:latin typeface="Brush Script MT" panose="03060802040406070304" pitchFamily="66" charset="0"/>
              </a:rPr>
              <a:t>1.			2.			3.</a:t>
            </a:r>
            <a:endParaRPr lang="en-GB" b="1" dirty="0">
              <a:latin typeface="Brush Script MT" panose="030608020404060703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2653" y="1293545"/>
            <a:ext cx="2887329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ln w="0"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Detective </a:t>
            </a:r>
          </a:p>
          <a:p>
            <a:pPr algn="ctr"/>
            <a:r>
              <a:rPr lang="en-US" sz="4400" dirty="0" smtClean="0">
                <a:ln w="0"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Inspector</a:t>
            </a:r>
            <a:endParaRPr lang="en-US" sz="5400" b="0" cap="none" spc="0" dirty="0">
              <a:ln w="0"/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58062" y="3338446"/>
            <a:ext cx="506683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Customs &amp; </a:t>
            </a:r>
          </a:p>
          <a:p>
            <a:pPr algn="ctr"/>
            <a:r>
              <a:rPr lang="en-US" sz="4400" b="0" cap="none" spc="0" dirty="0" smtClean="0">
                <a:ln w="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Immigration Officer</a:t>
            </a:r>
            <a:endParaRPr lang="en-US" sz="4400" b="0" cap="none" spc="0" dirty="0">
              <a:ln w="0"/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81019" y="1504295"/>
            <a:ext cx="24160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glow rad="101600">
                    <a:srgbClr val="F040DB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Lawyer</a:t>
            </a:r>
            <a:endParaRPr lang="en-US" sz="5400" b="0" cap="none" spc="0" dirty="0">
              <a:ln w="0"/>
              <a:effectLst>
                <a:glow rad="101600">
                  <a:srgbClr val="F040DB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63" y="124807"/>
            <a:ext cx="1389473" cy="1379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3" y="5365249"/>
            <a:ext cx="1389473" cy="1379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63" y="5394768"/>
            <a:ext cx="1407119" cy="1407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3" y="124807"/>
            <a:ext cx="1407119" cy="1407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09" y="2922910"/>
            <a:ext cx="2536215" cy="16908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344" y="1570405"/>
            <a:ext cx="1942270" cy="1957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896" y="2385648"/>
            <a:ext cx="3155876" cy="1735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148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7" presetClass="emph" presetSubtype="0" fill="remove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4150535" y="4530322"/>
            <a:ext cx="3886200" cy="232767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4152901" y="0"/>
            <a:ext cx="3883834" cy="22663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487" y="4898103"/>
            <a:ext cx="1462656" cy="145214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154207" y="2261591"/>
            <a:ext cx="3882527" cy="2268731"/>
          </a:xfrm>
          <a:prstGeom prst="rect">
            <a:avLst/>
          </a:prstGeom>
          <a:solidFill>
            <a:srgbClr val="CD63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864" y="342009"/>
            <a:ext cx="1462656" cy="1452145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3832286" y="2195627"/>
            <a:ext cx="4500014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 dirty="0" smtClean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GET READY TO COUNTDOWN FROM 5!</a:t>
            </a:r>
            <a:endParaRPr lang="en-US" sz="5000" b="1" cap="none" spc="0" dirty="0">
              <a:ln w="13462">
                <a:solidFill>
                  <a:schemeClr val="accent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108059" y="-645248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9600" b="1" dirty="0" smtClean="0">
                <a:ln/>
                <a:solidFill>
                  <a:schemeClr val="accent4"/>
                </a:solidFill>
              </a:rPr>
              <a:t>4</a:t>
            </a:r>
            <a:endParaRPr lang="en-US" sz="49600" b="1" dirty="0">
              <a:ln/>
              <a:solidFill>
                <a:schemeClr val="accent4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249477" y="-637830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en-US" sz="4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909447" y="2034516"/>
            <a:ext cx="4500014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dirty="0" smtClean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GO</a:t>
            </a:r>
            <a:r>
              <a:rPr lang="en-US" sz="16600" b="1" cap="none" spc="0" dirty="0" smtClean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  <a:endParaRPr lang="en-US" sz="16600" b="1" cap="none" spc="0" dirty="0">
              <a:ln w="13462">
                <a:solidFill>
                  <a:schemeClr val="accent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-1"/>
            <a:ext cx="4152900" cy="24860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ctangle 30"/>
          <p:cNvSpPr/>
          <p:nvPr/>
        </p:nvSpPr>
        <p:spPr>
          <a:xfrm>
            <a:off x="-9526" y="2266351"/>
            <a:ext cx="4160061" cy="248602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004" y="2574027"/>
            <a:ext cx="1462656" cy="1462656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358937" y="-597899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3</a:t>
            </a:r>
            <a:endParaRPr lang="en-US" sz="49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046260" y="2077340"/>
            <a:ext cx="4145739" cy="24860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8046260" y="-2"/>
            <a:ext cx="4155265" cy="22615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4299991" y="-677761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5</a:t>
            </a:r>
          </a:p>
        </p:txBody>
      </p:sp>
      <p:sp>
        <p:nvSpPr>
          <p:cNvPr id="37" name="Rectangle 36"/>
          <p:cNvSpPr/>
          <p:nvPr/>
        </p:nvSpPr>
        <p:spPr>
          <a:xfrm>
            <a:off x="0" y="4530322"/>
            <a:ext cx="4152900" cy="2327678"/>
          </a:xfrm>
          <a:prstGeom prst="rect">
            <a:avLst/>
          </a:prstGeom>
          <a:solidFill>
            <a:srgbClr val="85AB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8039100" y="4530322"/>
            <a:ext cx="4152900" cy="2327678"/>
          </a:xfrm>
          <a:prstGeom prst="rect">
            <a:avLst/>
          </a:prstGeom>
          <a:solidFill>
            <a:srgbClr val="F040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818169" y="-25176"/>
            <a:ext cx="105946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AGRICULTURE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134597" y="-51623"/>
            <a:ext cx="826863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DID YOU GUESS IT??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718" y="6350248"/>
            <a:ext cx="487363" cy="487363"/>
          </a:xfrm>
          <a:prstGeom prst="rect">
            <a:avLst/>
          </a:prstGeom>
        </p:spPr>
      </p:pic>
      <p:pic>
        <p:nvPicPr>
          <p:cNvPr id="6" name="Countdow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9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40650" y="2365063"/>
            <a:ext cx="487363" cy="4873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52" y="348529"/>
            <a:ext cx="1462656" cy="14626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2" y="4959141"/>
            <a:ext cx="1462656" cy="146265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84" y="4887592"/>
            <a:ext cx="1462656" cy="14626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939" y="348529"/>
            <a:ext cx="1462656" cy="146265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52" y="2539457"/>
            <a:ext cx="1462656" cy="145214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088" y="2594279"/>
            <a:ext cx="1462656" cy="1452145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4205528" y="-717692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  <a:endParaRPr lang="en-US" sz="4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163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8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3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6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1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4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9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7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500"/>
                            </p:stCondLst>
                            <p:childTnLst>
                              <p:par>
                                <p:cTn id="60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500"/>
                            </p:stCondLst>
                            <p:childTnLst>
                              <p:par>
                                <p:cTn id="70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500"/>
                            </p:stCondLst>
                            <p:childTnLst>
                              <p:par>
                                <p:cTn id="7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5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6500"/>
                            </p:stCondLst>
                            <p:childTnLst>
                              <p:par>
                                <p:cTn id="8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9500"/>
                            </p:stCondLst>
                            <p:childTnLst>
                              <p:par>
                                <p:cTn id="90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25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500"/>
                            </p:stCondLst>
                            <p:childTnLst>
                              <p:par>
                                <p:cTn id="100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6500"/>
                            </p:stCondLst>
                            <p:childTnLst>
                              <p:par>
                                <p:cTn id="10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0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 showWhenStopped="0">
                <p:cTn id="1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6" grpId="0" animBg="1"/>
      <p:bldP spid="34" grpId="0" animBg="1"/>
      <p:bldP spid="32" grpId="0" animBg="1"/>
      <p:bldP spid="52" grpId="0"/>
      <p:bldP spid="52" grpId="1"/>
      <p:bldP spid="23" grpId="0"/>
      <p:bldP spid="23" grpId="1"/>
      <p:bldP spid="41" grpId="0"/>
      <p:bldP spid="41" grpId="1"/>
      <p:bldP spid="53" grpId="0"/>
      <p:bldP spid="53" grpId="1"/>
      <p:bldP spid="26" grpId="0" animBg="1"/>
      <p:bldP spid="31" grpId="0" animBg="1"/>
      <p:bldP spid="40" grpId="0"/>
      <p:bldP spid="40" grpId="1"/>
      <p:bldP spid="33" grpId="0" animBg="1"/>
      <p:bldP spid="35" grpId="0" animBg="1"/>
      <p:bldP spid="24" grpId="0"/>
      <p:bldP spid="24" grpId="1"/>
      <p:bldP spid="37" grpId="0" animBg="1"/>
      <p:bldP spid="38" grpId="0" animBg="1"/>
      <p:bldP spid="44" grpId="0"/>
      <p:bldP spid="45" grpId="0"/>
      <p:bldP spid="45" grpId="1"/>
      <p:bldP spid="42" grpId="0"/>
      <p:bldP spid="4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3214" y="275580"/>
            <a:ext cx="9243217" cy="1142487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>
                <a:latin typeface="Arial Black" panose="020B0A04020102020204" pitchFamily="34" charset="0"/>
              </a:rPr>
              <a:t>Jobs within AGRICULTURE</a:t>
            </a:r>
            <a:endParaRPr lang="en-GB" b="1" dirty="0">
              <a:latin typeface="Arial Black" panose="020B0A040201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46283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Can you name </a:t>
            </a:r>
            <a:r>
              <a:rPr lang="en-GB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Three?</a:t>
            </a:r>
          </a:p>
          <a:p>
            <a:pPr algn="ctr"/>
            <a:r>
              <a:rPr lang="en-GB" b="1" dirty="0" smtClean="0">
                <a:latin typeface="Brush Script MT" panose="03060802040406070304" pitchFamily="66" charset="0"/>
              </a:rPr>
              <a:t>1.			2.			3.</a:t>
            </a:r>
            <a:endParaRPr lang="en-GB" b="1" dirty="0">
              <a:latin typeface="Brush Script MT" panose="030608020404060703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8605" y="1594432"/>
            <a:ext cx="3108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Gardener</a:t>
            </a:r>
            <a:endParaRPr lang="en-US" sz="5400" b="0" cap="none" spc="0" dirty="0">
              <a:ln w="0"/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7978" y="3623035"/>
            <a:ext cx="24160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Farmer</a:t>
            </a:r>
            <a:endParaRPr lang="en-US" sz="5400" b="0" cap="none" spc="0" dirty="0">
              <a:ln w="0"/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72260" y="1504295"/>
            <a:ext cx="323357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0"/>
                <a:effectLst>
                  <a:glow rad="101600">
                    <a:srgbClr val="F040DB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Plant </a:t>
            </a:r>
          </a:p>
          <a:p>
            <a:pPr algn="ctr"/>
            <a:r>
              <a:rPr lang="en-US" sz="4800" dirty="0" smtClean="0">
                <a:ln w="0"/>
                <a:effectLst>
                  <a:glow rad="101600">
                    <a:srgbClr val="F040DB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Pathologist</a:t>
            </a:r>
            <a:endParaRPr lang="en-US" sz="4800" b="0" cap="none" spc="0" dirty="0">
              <a:ln w="0"/>
              <a:effectLst>
                <a:glow rad="101600">
                  <a:srgbClr val="F040DB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63" y="124807"/>
            <a:ext cx="1389473" cy="1379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3" y="5365249"/>
            <a:ext cx="1389473" cy="1379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63" y="5394768"/>
            <a:ext cx="1407119" cy="1407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3" y="124807"/>
            <a:ext cx="1407119" cy="1407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26" y="2679175"/>
            <a:ext cx="1441269" cy="216190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085" y="1888790"/>
            <a:ext cx="2749473" cy="1832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658" y="3073955"/>
            <a:ext cx="1298781" cy="1948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4471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fill="remove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4150535" y="4530322"/>
            <a:ext cx="3886200" cy="232767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4152901" y="0"/>
            <a:ext cx="3883834" cy="22663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487" y="4898103"/>
            <a:ext cx="1462656" cy="145214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154207" y="2261591"/>
            <a:ext cx="3882527" cy="2268731"/>
          </a:xfrm>
          <a:prstGeom prst="rect">
            <a:avLst/>
          </a:prstGeom>
          <a:solidFill>
            <a:srgbClr val="CD63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864" y="342009"/>
            <a:ext cx="1462656" cy="1452145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3832286" y="2195627"/>
            <a:ext cx="4500014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 dirty="0" smtClean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GET READY TO COUNTDOWN FROM 5!</a:t>
            </a:r>
            <a:endParaRPr lang="en-US" sz="5000" b="1" cap="none" spc="0" dirty="0">
              <a:ln w="13462">
                <a:solidFill>
                  <a:schemeClr val="accent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108059" y="-645248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9600" b="1" dirty="0" smtClean="0">
                <a:ln/>
                <a:solidFill>
                  <a:schemeClr val="accent4"/>
                </a:solidFill>
              </a:rPr>
              <a:t>4</a:t>
            </a:r>
            <a:endParaRPr lang="en-US" sz="49600" b="1" dirty="0">
              <a:ln/>
              <a:solidFill>
                <a:schemeClr val="accent4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249477" y="-637830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en-US" sz="4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909447" y="2034516"/>
            <a:ext cx="4500014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dirty="0" smtClean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GO</a:t>
            </a:r>
            <a:r>
              <a:rPr lang="en-US" sz="16600" b="1" cap="none" spc="0" dirty="0" smtClean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  <a:endParaRPr lang="en-US" sz="16600" b="1" cap="none" spc="0" dirty="0">
              <a:ln w="13462">
                <a:solidFill>
                  <a:schemeClr val="accent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-1"/>
            <a:ext cx="4152900" cy="24860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ctangle 30"/>
          <p:cNvSpPr/>
          <p:nvPr/>
        </p:nvSpPr>
        <p:spPr>
          <a:xfrm>
            <a:off x="-9526" y="2266351"/>
            <a:ext cx="4160061" cy="248602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004" y="2574027"/>
            <a:ext cx="1462656" cy="1462656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358937" y="-597899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3</a:t>
            </a:r>
            <a:endParaRPr lang="en-US" sz="49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046260" y="2077340"/>
            <a:ext cx="4145739" cy="24860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8046260" y="-2"/>
            <a:ext cx="4155265" cy="22615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4299991" y="-677761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5</a:t>
            </a:r>
          </a:p>
        </p:txBody>
      </p:sp>
      <p:sp>
        <p:nvSpPr>
          <p:cNvPr id="37" name="Rectangle 36"/>
          <p:cNvSpPr/>
          <p:nvPr/>
        </p:nvSpPr>
        <p:spPr>
          <a:xfrm>
            <a:off x="0" y="4530322"/>
            <a:ext cx="4152900" cy="2327678"/>
          </a:xfrm>
          <a:prstGeom prst="rect">
            <a:avLst/>
          </a:prstGeom>
          <a:solidFill>
            <a:srgbClr val="85AB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8039100" y="4530322"/>
            <a:ext cx="4152900" cy="2327678"/>
          </a:xfrm>
          <a:prstGeom prst="rect">
            <a:avLst/>
          </a:prstGeom>
          <a:solidFill>
            <a:srgbClr val="F040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784957" y="-25021"/>
            <a:ext cx="105946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SPORT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036113" y="-48304"/>
            <a:ext cx="83477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DID YOU GUESS IT??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718" y="6350248"/>
            <a:ext cx="487363" cy="487363"/>
          </a:xfrm>
          <a:prstGeom prst="rect">
            <a:avLst/>
          </a:prstGeom>
        </p:spPr>
      </p:pic>
      <p:pic>
        <p:nvPicPr>
          <p:cNvPr id="6" name="Countdow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9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40650" y="2365063"/>
            <a:ext cx="487363" cy="4873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52" y="348529"/>
            <a:ext cx="1462656" cy="14626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2" y="4959141"/>
            <a:ext cx="1462656" cy="146265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84" y="4887592"/>
            <a:ext cx="1462656" cy="146265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4205528" y="-717692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  <a:endParaRPr lang="en-US" sz="4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939" y="348529"/>
            <a:ext cx="1462656" cy="146265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52" y="2539457"/>
            <a:ext cx="1462656" cy="145214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088" y="2594279"/>
            <a:ext cx="1462656" cy="145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6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8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3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6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1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4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9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7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500"/>
                            </p:stCondLst>
                            <p:childTnLst>
                              <p:par>
                                <p:cTn id="60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500"/>
                            </p:stCondLst>
                            <p:childTnLst>
                              <p:par>
                                <p:cTn id="70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500"/>
                            </p:stCondLst>
                            <p:childTnLst>
                              <p:par>
                                <p:cTn id="7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5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6500"/>
                            </p:stCondLst>
                            <p:childTnLst>
                              <p:par>
                                <p:cTn id="8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9500"/>
                            </p:stCondLst>
                            <p:childTnLst>
                              <p:par>
                                <p:cTn id="90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25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500"/>
                            </p:stCondLst>
                            <p:childTnLst>
                              <p:par>
                                <p:cTn id="100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6500"/>
                            </p:stCondLst>
                            <p:childTnLst>
                              <p:par>
                                <p:cTn id="10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0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 showWhenStopped="0">
                <p:cTn id="1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6" grpId="0" animBg="1"/>
      <p:bldP spid="34" grpId="0" animBg="1"/>
      <p:bldP spid="32" grpId="0" animBg="1"/>
      <p:bldP spid="52" grpId="0"/>
      <p:bldP spid="52" grpId="1"/>
      <p:bldP spid="23" grpId="0"/>
      <p:bldP spid="23" grpId="1"/>
      <p:bldP spid="41" grpId="0"/>
      <p:bldP spid="41" grpId="1"/>
      <p:bldP spid="53" grpId="0"/>
      <p:bldP spid="53" grpId="1"/>
      <p:bldP spid="26" grpId="0" animBg="1"/>
      <p:bldP spid="31" grpId="0" animBg="1"/>
      <p:bldP spid="40" grpId="0"/>
      <p:bldP spid="40" grpId="1"/>
      <p:bldP spid="33" grpId="0" animBg="1"/>
      <p:bldP spid="35" grpId="0" animBg="1"/>
      <p:bldP spid="24" grpId="0"/>
      <p:bldP spid="24" grpId="1"/>
      <p:bldP spid="37" grpId="0" animBg="1"/>
      <p:bldP spid="38" grpId="0" animBg="1"/>
      <p:bldP spid="44" grpId="0"/>
      <p:bldP spid="45" grpId="0"/>
      <p:bldP spid="45" grpId="1"/>
      <p:bldP spid="42" grpId="0"/>
      <p:bldP spid="4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rgbClr val="FB9FF4"/>
            </a:gs>
            <a:gs pos="100000">
              <a:srgbClr val="FB9FF4"/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3214" y="275580"/>
            <a:ext cx="9243217" cy="1142487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>
                <a:latin typeface="Arial Black" panose="020B0A04020102020204" pitchFamily="34" charset="0"/>
              </a:rPr>
              <a:t>Jobs within SPORT</a:t>
            </a:r>
            <a:endParaRPr lang="en-GB" b="1" dirty="0">
              <a:latin typeface="Arial Black" panose="020B0A040201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46283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Can you name </a:t>
            </a:r>
            <a:r>
              <a:rPr lang="en-GB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Three?</a:t>
            </a:r>
          </a:p>
          <a:p>
            <a:pPr algn="ctr"/>
            <a:r>
              <a:rPr lang="en-GB" b="1" dirty="0" smtClean="0">
                <a:latin typeface="Brush Script MT" panose="03060802040406070304" pitchFamily="66" charset="0"/>
              </a:rPr>
              <a:t>1.			2.			3.</a:t>
            </a:r>
            <a:endParaRPr lang="en-GB" b="1" dirty="0">
              <a:latin typeface="Brush Script MT" panose="030608020404060703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7163" y="1504295"/>
            <a:ext cx="21852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Coach</a:t>
            </a:r>
            <a:endParaRPr lang="en-US" sz="5400" b="0" cap="none" spc="0" dirty="0">
              <a:ln w="0"/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90138" y="3623035"/>
            <a:ext cx="4211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Sports Writer</a:t>
            </a:r>
            <a:endParaRPr lang="en-US" sz="5400" b="0" cap="none" spc="0" dirty="0">
              <a:ln w="0"/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22241" y="1612779"/>
            <a:ext cx="226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glow rad="101600">
                    <a:srgbClr val="F040DB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Physio</a:t>
            </a:r>
            <a:endParaRPr lang="en-US" sz="5400" b="0" cap="none" spc="0" dirty="0">
              <a:ln w="0"/>
              <a:effectLst>
                <a:glow rad="101600">
                  <a:srgbClr val="F040DB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63" y="124807"/>
            <a:ext cx="1389473" cy="1379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3" y="5365249"/>
            <a:ext cx="1389473" cy="1379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63" y="5394768"/>
            <a:ext cx="1407119" cy="1407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3" y="124807"/>
            <a:ext cx="1407119" cy="1407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44" y="2447146"/>
            <a:ext cx="2768419" cy="1842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40" y="1863336"/>
            <a:ext cx="2749473" cy="1832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136" y="2581668"/>
            <a:ext cx="2495995" cy="1663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259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fill="remove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4150535" y="4530322"/>
            <a:ext cx="3886200" cy="232767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4152901" y="0"/>
            <a:ext cx="3883834" cy="22663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487" y="4898103"/>
            <a:ext cx="1462656" cy="145214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154207" y="2261591"/>
            <a:ext cx="3882527" cy="2268731"/>
          </a:xfrm>
          <a:prstGeom prst="rect">
            <a:avLst/>
          </a:prstGeom>
          <a:solidFill>
            <a:srgbClr val="CD63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864" y="342009"/>
            <a:ext cx="1462656" cy="1452145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3832286" y="2195627"/>
            <a:ext cx="4500014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 dirty="0" smtClean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GET READY TO COUNTDOWN FROM 5!</a:t>
            </a:r>
            <a:endParaRPr lang="en-US" sz="5000" b="1" cap="none" spc="0" dirty="0">
              <a:ln w="13462">
                <a:solidFill>
                  <a:schemeClr val="accent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108059" y="-645248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9600" b="1" dirty="0" smtClean="0">
                <a:ln/>
                <a:solidFill>
                  <a:schemeClr val="accent4"/>
                </a:solidFill>
              </a:rPr>
              <a:t>4</a:t>
            </a:r>
            <a:endParaRPr lang="en-US" sz="49600" b="1" dirty="0">
              <a:ln/>
              <a:solidFill>
                <a:schemeClr val="accent4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249477" y="-637830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en-US" sz="4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909447" y="2034516"/>
            <a:ext cx="4500014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dirty="0" smtClean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GO</a:t>
            </a:r>
            <a:r>
              <a:rPr lang="en-US" sz="16600" b="1" cap="none" spc="0" dirty="0" smtClean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  <a:endParaRPr lang="en-US" sz="16600" b="1" cap="none" spc="0" dirty="0">
              <a:ln w="13462">
                <a:solidFill>
                  <a:schemeClr val="accent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-1"/>
            <a:ext cx="4152900" cy="24860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ctangle 30"/>
          <p:cNvSpPr/>
          <p:nvPr/>
        </p:nvSpPr>
        <p:spPr>
          <a:xfrm>
            <a:off x="-9526" y="2266351"/>
            <a:ext cx="4160061" cy="248602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004" y="2574027"/>
            <a:ext cx="1462656" cy="1462656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358937" y="-597899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3</a:t>
            </a:r>
            <a:endParaRPr lang="en-US" sz="49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046260" y="2077340"/>
            <a:ext cx="4145739" cy="24860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8046260" y="-2"/>
            <a:ext cx="4155265" cy="22615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4299991" y="-677761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5</a:t>
            </a:r>
          </a:p>
        </p:txBody>
      </p:sp>
      <p:sp>
        <p:nvSpPr>
          <p:cNvPr id="37" name="Rectangle 36"/>
          <p:cNvSpPr/>
          <p:nvPr/>
        </p:nvSpPr>
        <p:spPr>
          <a:xfrm>
            <a:off x="0" y="4530322"/>
            <a:ext cx="4152900" cy="2327678"/>
          </a:xfrm>
          <a:prstGeom prst="rect">
            <a:avLst/>
          </a:prstGeom>
          <a:solidFill>
            <a:srgbClr val="85AB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8039100" y="4530322"/>
            <a:ext cx="4152900" cy="2327678"/>
          </a:xfrm>
          <a:prstGeom prst="rect">
            <a:avLst/>
          </a:prstGeom>
          <a:solidFill>
            <a:srgbClr val="F040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629487" y="21994"/>
            <a:ext cx="105946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CARE SERVICES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961058" y="37648"/>
            <a:ext cx="830889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DID YOU GUESS IT??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718" y="6350248"/>
            <a:ext cx="487363" cy="487363"/>
          </a:xfrm>
          <a:prstGeom prst="rect">
            <a:avLst/>
          </a:prstGeom>
        </p:spPr>
      </p:pic>
      <p:pic>
        <p:nvPicPr>
          <p:cNvPr id="6" name="Countdow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9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40650" y="2365063"/>
            <a:ext cx="487363" cy="4873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52" y="348529"/>
            <a:ext cx="1462656" cy="14626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2" y="4959141"/>
            <a:ext cx="1462656" cy="146265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84" y="4887592"/>
            <a:ext cx="1462656" cy="14626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939" y="348529"/>
            <a:ext cx="1462656" cy="146265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52" y="2539457"/>
            <a:ext cx="1462656" cy="145214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088" y="2594279"/>
            <a:ext cx="1462656" cy="1452145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4205528" y="-717692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  <a:endParaRPr lang="en-US" sz="4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85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8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3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6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1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4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9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7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500"/>
                            </p:stCondLst>
                            <p:childTnLst>
                              <p:par>
                                <p:cTn id="60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500"/>
                            </p:stCondLst>
                            <p:childTnLst>
                              <p:par>
                                <p:cTn id="70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500"/>
                            </p:stCondLst>
                            <p:childTnLst>
                              <p:par>
                                <p:cTn id="7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5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6500"/>
                            </p:stCondLst>
                            <p:childTnLst>
                              <p:par>
                                <p:cTn id="8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9500"/>
                            </p:stCondLst>
                            <p:childTnLst>
                              <p:par>
                                <p:cTn id="90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25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500"/>
                            </p:stCondLst>
                            <p:childTnLst>
                              <p:par>
                                <p:cTn id="100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6500"/>
                            </p:stCondLst>
                            <p:childTnLst>
                              <p:par>
                                <p:cTn id="10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0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 showWhenStopped="0">
                <p:cTn id="1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6" grpId="0" animBg="1"/>
      <p:bldP spid="34" grpId="0" animBg="1"/>
      <p:bldP spid="32" grpId="0" animBg="1"/>
      <p:bldP spid="52" grpId="0"/>
      <p:bldP spid="52" grpId="1"/>
      <p:bldP spid="23" grpId="0"/>
      <p:bldP spid="23" grpId="1"/>
      <p:bldP spid="41" grpId="0"/>
      <p:bldP spid="41" grpId="1"/>
      <p:bldP spid="53" grpId="0"/>
      <p:bldP spid="53" grpId="1"/>
      <p:bldP spid="26" grpId="0" animBg="1"/>
      <p:bldP spid="31" grpId="0" animBg="1"/>
      <p:bldP spid="40" grpId="0"/>
      <p:bldP spid="40" grpId="1"/>
      <p:bldP spid="33" grpId="0" animBg="1"/>
      <p:bldP spid="35" grpId="0" animBg="1"/>
      <p:bldP spid="24" grpId="0"/>
      <p:bldP spid="24" grpId="1"/>
      <p:bldP spid="37" grpId="0" animBg="1"/>
      <p:bldP spid="38" grpId="0" animBg="1"/>
      <p:bldP spid="44" grpId="0"/>
      <p:bldP spid="45" grpId="0"/>
      <p:bldP spid="45" grpId="1"/>
      <p:bldP spid="42" grpId="0"/>
      <p:bldP spid="4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3214" y="275580"/>
            <a:ext cx="9243217" cy="1142487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>
                <a:latin typeface="Arial Black" panose="020B0A04020102020204" pitchFamily="34" charset="0"/>
              </a:rPr>
              <a:t>Jobs within CARE SERVICES</a:t>
            </a:r>
            <a:endParaRPr lang="en-GB" b="1" dirty="0">
              <a:latin typeface="Arial Black" panose="020B0A040201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46283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Can you name </a:t>
            </a:r>
            <a:r>
              <a:rPr lang="en-GB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Three?</a:t>
            </a:r>
          </a:p>
          <a:p>
            <a:pPr algn="ctr"/>
            <a:r>
              <a:rPr lang="en-GB" b="1" dirty="0" smtClean="0">
                <a:latin typeface="Brush Script MT" panose="03060802040406070304" pitchFamily="66" charset="0"/>
              </a:rPr>
              <a:t>1.			2.			3.</a:t>
            </a:r>
            <a:endParaRPr lang="en-GB" b="1" dirty="0">
              <a:latin typeface="Brush Script MT" panose="030608020404060703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4109" y="1504295"/>
            <a:ext cx="20313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Nurse</a:t>
            </a:r>
            <a:endParaRPr lang="en-US" sz="5400" b="0" cap="none" spc="0" dirty="0">
              <a:ln w="0"/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55484" y="3623035"/>
            <a:ext cx="4481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Social Worker</a:t>
            </a:r>
            <a:endParaRPr lang="en-US" sz="5400" b="0" cap="none" spc="0" dirty="0">
              <a:ln w="0"/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12147" y="1504295"/>
            <a:ext cx="335380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effectLst>
                  <a:glow rad="101600">
                    <a:srgbClr val="F040DB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Health Care </a:t>
            </a:r>
          </a:p>
          <a:p>
            <a:pPr algn="ctr"/>
            <a:r>
              <a:rPr lang="en-US" sz="4400" dirty="0" smtClean="0">
                <a:ln w="0"/>
                <a:effectLst>
                  <a:glow rad="101600">
                    <a:srgbClr val="F040DB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Assistant</a:t>
            </a:r>
            <a:endParaRPr lang="en-US" sz="4400" b="0" cap="none" spc="0" dirty="0">
              <a:ln w="0"/>
              <a:effectLst>
                <a:glow rad="101600">
                  <a:srgbClr val="F040DB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63" y="124807"/>
            <a:ext cx="1389473" cy="1379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3" y="5365249"/>
            <a:ext cx="1389473" cy="1379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63" y="5394768"/>
            <a:ext cx="1407119" cy="1407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3" y="124807"/>
            <a:ext cx="1407119" cy="1407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45" y="2647008"/>
            <a:ext cx="2576718" cy="1717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668" y="1829765"/>
            <a:ext cx="2854308" cy="1890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919" y="2950845"/>
            <a:ext cx="2922258" cy="19481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58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fill="remove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4150535" y="4530322"/>
            <a:ext cx="3886200" cy="232767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4152901" y="0"/>
            <a:ext cx="3883834" cy="22663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487" y="4898103"/>
            <a:ext cx="1462656" cy="145214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154207" y="2261591"/>
            <a:ext cx="3882527" cy="2268731"/>
          </a:xfrm>
          <a:prstGeom prst="rect">
            <a:avLst/>
          </a:prstGeom>
          <a:solidFill>
            <a:srgbClr val="CD63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864" y="342009"/>
            <a:ext cx="1462656" cy="1452145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3832286" y="2195627"/>
            <a:ext cx="4500014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 dirty="0" smtClean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GET READY TO COUNTDOWN FROM 5!</a:t>
            </a:r>
            <a:endParaRPr lang="en-US" sz="5000" b="1" cap="none" spc="0" dirty="0">
              <a:ln w="13462">
                <a:solidFill>
                  <a:schemeClr val="accent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108059" y="-645248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9600" b="1" dirty="0" smtClean="0">
                <a:ln/>
                <a:solidFill>
                  <a:schemeClr val="accent4"/>
                </a:solidFill>
              </a:rPr>
              <a:t>4</a:t>
            </a:r>
            <a:endParaRPr lang="en-US" sz="49600" b="1" dirty="0">
              <a:ln/>
              <a:solidFill>
                <a:schemeClr val="accent4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249477" y="-637830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en-US" sz="4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909447" y="2034516"/>
            <a:ext cx="4500014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dirty="0" smtClean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GO</a:t>
            </a:r>
            <a:r>
              <a:rPr lang="en-US" sz="16600" b="1" cap="none" spc="0" dirty="0" smtClean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  <a:endParaRPr lang="en-US" sz="16600" b="1" cap="none" spc="0" dirty="0">
              <a:ln w="13462">
                <a:solidFill>
                  <a:schemeClr val="accent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-1"/>
            <a:ext cx="4152900" cy="24860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ctangle 30"/>
          <p:cNvSpPr/>
          <p:nvPr/>
        </p:nvSpPr>
        <p:spPr>
          <a:xfrm>
            <a:off x="-9526" y="2266351"/>
            <a:ext cx="4160061" cy="248602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004" y="2574027"/>
            <a:ext cx="1462656" cy="1462656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358937" y="-597899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3</a:t>
            </a:r>
            <a:endParaRPr lang="en-US" sz="49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046260" y="2077340"/>
            <a:ext cx="4145739" cy="24860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8046260" y="-2"/>
            <a:ext cx="4155265" cy="22615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4299991" y="-677761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5</a:t>
            </a:r>
          </a:p>
        </p:txBody>
      </p:sp>
      <p:sp>
        <p:nvSpPr>
          <p:cNvPr id="37" name="Rectangle 36"/>
          <p:cNvSpPr/>
          <p:nvPr/>
        </p:nvSpPr>
        <p:spPr>
          <a:xfrm>
            <a:off x="0" y="4530322"/>
            <a:ext cx="4152900" cy="2327678"/>
          </a:xfrm>
          <a:prstGeom prst="rect">
            <a:avLst/>
          </a:prstGeom>
          <a:solidFill>
            <a:srgbClr val="85AB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8039100" y="4530322"/>
            <a:ext cx="4152900" cy="2327678"/>
          </a:xfrm>
          <a:prstGeom prst="rect">
            <a:avLst/>
          </a:prstGeom>
          <a:solidFill>
            <a:srgbClr val="F040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784957" y="-9782"/>
            <a:ext cx="105946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UNIFORM SERVICES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954428" y="-8985"/>
            <a:ext cx="827841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DID YOU GUESS IT??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718" y="6350248"/>
            <a:ext cx="487363" cy="487363"/>
          </a:xfrm>
          <a:prstGeom prst="rect">
            <a:avLst/>
          </a:prstGeom>
        </p:spPr>
      </p:pic>
      <p:pic>
        <p:nvPicPr>
          <p:cNvPr id="6" name="Countdow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9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40650" y="2365063"/>
            <a:ext cx="487363" cy="4873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52" y="348529"/>
            <a:ext cx="1462656" cy="14626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2" y="4959141"/>
            <a:ext cx="1462656" cy="146265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84" y="4887592"/>
            <a:ext cx="1462656" cy="14626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939" y="348529"/>
            <a:ext cx="1462656" cy="146265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52" y="2539457"/>
            <a:ext cx="1462656" cy="145214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088" y="2594279"/>
            <a:ext cx="1462656" cy="1452145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4205528" y="-717692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  <a:endParaRPr lang="en-US" sz="4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45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8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3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6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1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4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9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7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500"/>
                            </p:stCondLst>
                            <p:childTnLst>
                              <p:par>
                                <p:cTn id="60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500"/>
                            </p:stCondLst>
                            <p:childTnLst>
                              <p:par>
                                <p:cTn id="70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500"/>
                            </p:stCondLst>
                            <p:childTnLst>
                              <p:par>
                                <p:cTn id="7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5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6500"/>
                            </p:stCondLst>
                            <p:childTnLst>
                              <p:par>
                                <p:cTn id="8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9500"/>
                            </p:stCondLst>
                            <p:childTnLst>
                              <p:par>
                                <p:cTn id="90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25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500"/>
                            </p:stCondLst>
                            <p:childTnLst>
                              <p:par>
                                <p:cTn id="100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6500"/>
                            </p:stCondLst>
                            <p:childTnLst>
                              <p:par>
                                <p:cTn id="10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0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 showWhenStopped="0">
                <p:cTn id="1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6" grpId="0" animBg="1"/>
      <p:bldP spid="34" grpId="0" animBg="1"/>
      <p:bldP spid="32" grpId="0" animBg="1"/>
      <p:bldP spid="52" grpId="0"/>
      <p:bldP spid="52" grpId="1"/>
      <p:bldP spid="23" grpId="0"/>
      <p:bldP spid="23" grpId="1"/>
      <p:bldP spid="41" grpId="0"/>
      <p:bldP spid="41" grpId="1"/>
      <p:bldP spid="53" grpId="0"/>
      <p:bldP spid="53" grpId="1"/>
      <p:bldP spid="26" grpId="0" animBg="1"/>
      <p:bldP spid="31" grpId="0" animBg="1"/>
      <p:bldP spid="40" grpId="0"/>
      <p:bldP spid="40" grpId="1"/>
      <p:bldP spid="33" grpId="0" animBg="1"/>
      <p:bldP spid="35" grpId="0" animBg="1"/>
      <p:bldP spid="24" grpId="0"/>
      <p:bldP spid="24" grpId="1"/>
      <p:bldP spid="37" grpId="0" animBg="1"/>
      <p:bldP spid="38" grpId="0" animBg="1"/>
      <p:bldP spid="44" grpId="0"/>
      <p:bldP spid="45" grpId="0"/>
      <p:bldP spid="45" grpId="1"/>
      <p:bldP spid="42" grpId="0"/>
      <p:bldP spid="4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1334" y="275580"/>
            <a:ext cx="9295483" cy="1142487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 smtClean="0">
                <a:latin typeface="Arial Black" panose="020B0A04020102020204" pitchFamily="34" charset="0"/>
              </a:rPr>
              <a:t>Jobs within UNIFORM SERVICES</a:t>
            </a:r>
            <a:endParaRPr lang="en-GB" b="1" dirty="0">
              <a:latin typeface="Arial Black" panose="020B0A040201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46283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Can you name </a:t>
            </a:r>
            <a:r>
              <a:rPr lang="en-GB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Three?</a:t>
            </a:r>
          </a:p>
          <a:p>
            <a:pPr algn="ctr"/>
            <a:r>
              <a:rPr lang="en-GB" b="1" dirty="0" smtClean="0">
                <a:latin typeface="Brush Script MT" panose="03060802040406070304" pitchFamily="66" charset="0"/>
              </a:rPr>
              <a:t>1.			2.			3.</a:t>
            </a:r>
            <a:endParaRPr lang="en-GB" b="1" dirty="0">
              <a:latin typeface="Brush Script MT" panose="030608020404060703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89524" y="1504295"/>
            <a:ext cx="18004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WPC</a:t>
            </a:r>
            <a:endParaRPr lang="en-US" sz="5400" b="0" cap="none" spc="0" dirty="0">
              <a:ln w="0"/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87162" y="3430442"/>
            <a:ext cx="27238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Fireman</a:t>
            </a:r>
            <a:endParaRPr lang="en-US" sz="5400" b="0" cap="none" spc="0" dirty="0">
              <a:ln w="0"/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34772" y="1504295"/>
            <a:ext cx="3108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glow rad="101600">
                    <a:srgbClr val="F040DB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RAF Pilot</a:t>
            </a:r>
            <a:endParaRPr lang="en-US" sz="5400" b="0" cap="none" spc="0" dirty="0">
              <a:ln w="0"/>
              <a:effectLst>
                <a:glow rad="101600">
                  <a:srgbClr val="F040DB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63" y="124807"/>
            <a:ext cx="1389473" cy="1379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3" y="5365249"/>
            <a:ext cx="1389473" cy="1379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63" y="5394768"/>
            <a:ext cx="1407119" cy="1407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3" y="124807"/>
            <a:ext cx="1407119" cy="1407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031" y="1597848"/>
            <a:ext cx="3292087" cy="1832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3"/>
          <a:stretch/>
        </p:blipFill>
        <p:spPr>
          <a:xfrm>
            <a:off x="947770" y="2323435"/>
            <a:ext cx="1842247" cy="2763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655" y="2454370"/>
            <a:ext cx="1763884" cy="25012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3225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fill="remove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4150535" y="4530322"/>
            <a:ext cx="3886200" cy="232767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4152901" y="0"/>
            <a:ext cx="3883834" cy="22663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487" y="4898103"/>
            <a:ext cx="1462656" cy="145214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154207" y="2261591"/>
            <a:ext cx="3882527" cy="2268731"/>
          </a:xfrm>
          <a:prstGeom prst="rect">
            <a:avLst/>
          </a:prstGeom>
          <a:solidFill>
            <a:srgbClr val="CD63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864" y="342009"/>
            <a:ext cx="1462656" cy="1452145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3832286" y="2195627"/>
            <a:ext cx="4500014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 dirty="0" smtClean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GET READY TO COUNTDOWN FROM 5!</a:t>
            </a:r>
            <a:endParaRPr lang="en-US" sz="5000" b="1" cap="none" spc="0" dirty="0">
              <a:ln w="13462">
                <a:solidFill>
                  <a:schemeClr val="accent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108059" y="-645248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9600" b="1" dirty="0" smtClean="0">
                <a:ln/>
                <a:solidFill>
                  <a:schemeClr val="accent4"/>
                </a:solidFill>
              </a:rPr>
              <a:t>4</a:t>
            </a:r>
            <a:endParaRPr lang="en-US" sz="49600" b="1" dirty="0">
              <a:ln/>
              <a:solidFill>
                <a:schemeClr val="accent4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249477" y="-637830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en-US" sz="4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909447" y="2034516"/>
            <a:ext cx="4500014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dirty="0" smtClean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GO</a:t>
            </a:r>
            <a:r>
              <a:rPr lang="en-US" sz="16600" b="1" cap="none" spc="0" dirty="0" smtClean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  <a:endParaRPr lang="en-US" sz="16600" b="1" cap="none" spc="0" dirty="0">
              <a:ln w="13462">
                <a:solidFill>
                  <a:schemeClr val="accent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-1"/>
            <a:ext cx="4152900" cy="24860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ctangle 30"/>
          <p:cNvSpPr/>
          <p:nvPr/>
        </p:nvSpPr>
        <p:spPr>
          <a:xfrm>
            <a:off x="-9526" y="2266351"/>
            <a:ext cx="4160061" cy="248602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004" y="2574027"/>
            <a:ext cx="1462656" cy="1462656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358937" y="-597899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3</a:t>
            </a:r>
            <a:endParaRPr lang="en-US" sz="49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046260" y="2077340"/>
            <a:ext cx="4145739" cy="24860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8046260" y="-2"/>
            <a:ext cx="4155265" cy="22615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4299991" y="-677761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5</a:t>
            </a:r>
          </a:p>
        </p:txBody>
      </p:sp>
      <p:sp>
        <p:nvSpPr>
          <p:cNvPr id="37" name="Rectangle 36"/>
          <p:cNvSpPr/>
          <p:nvPr/>
        </p:nvSpPr>
        <p:spPr>
          <a:xfrm>
            <a:off x="0" y="4530322"/>
            <a:ext cx="4152900" cy="2327678"/>
          </a:xfrm>
          <a:prstGeom prst="rect">
            <a:avLst/>
          </a:prstGeom>
          <a:solidFill>
            <a:srgbClr val="85AB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8039100" y="4530322"/>
            <a:ext cx="4152900" cy="2327678"/>
          </a:xfrm>
          <a:prstGeom prst="rect">
            <a:avLst/>
          </a:prstGeom>
          <a:solidFill>
            <a:srgbClr val="F040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818169" y="8242"/>
            <a:ext cx="105946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FINANCIAL SERVICES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019939" y="-13337"/>
            <a:ext cx="82469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DID YOU GUESS IT??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718" y="6350248"/>
            <a:ext cx="487363" cy="487363"/>
          </a:xfrm>
          <a:prstGeom prst="rect">
            <a:avLst/>
          </a:prstGeom>
        </p:spPr>
      </p:pic>
      <p:pic>
        <p:nvPicPr>
          <p:cNvPr id="6" name="Countdow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9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40650" y="2365063"/>
            <a:ext cx="487363" cy="4873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52" y="348529"/>
            <a:ext cx="1462656" cy="14626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2" y="4959141"/>
            <a:ext cx="1462656" cy="146265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84" y="4887592"/>
            <a:ext cx="1462656" cy="14626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939" y="348529"/>
            <a:ext cx="1462656" cy="146265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52" y="2539457"/>
            <a:ext cx="1462656" cy="145214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088" y="2594279"/>
            <a:ext cx="1462656" cy="1452145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4205528" y="-717692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  <a:endParaRPr lang="en-US" sz="4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382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8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3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6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1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4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9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7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500"/>
                            </p:stCondLst>
                            <p:childTnLst>
                              <p:par>
                                <p:cTn id="60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500"/>
                            </p:stCondLst>
                            <p:childTnLst>
                              <p:par>
                                <p:cTn id="70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500"/>
                            </p:stCondLst>
                            <p:childTnLst>
                              <p:par>
                                <p:cTn id="7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5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6500"/>
                            </p:stCondLst>
                            <p:childTnLst>
                              <p:par>
                                <p:cTn id="8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9500"/>
                            </p:stCondLst>
                            <p:childTnLst>
                              <p:par>
                                <p:cTn id="90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25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500"/>
                            </p:stCondLst>
                            <p:childTnLst>
                              <p:par>
                                <p:cTn id="100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6500"/>
                            </p:stCondLst>
                            <p:childTnLst>
                              <p:par>
                                <p:cTn id="10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0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 showWhenStopped="0">
                <p:cTn id="1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6" grpId="0" animBg="1"/>
      <p:bldP spid="34" grpId="0" animBg="1"/>
      <p:bldP spid="32" grpId="0" animBg="1"/>
      <p:bldP spid="52" grpId="0"/>
      <p:bldP spid="52" grpId="1"/>
      <p:bldP spid="23" grpId="0"/>
      <p:bldP spid="23" grpId="1"/>
      <p:bldP spid="41" grpId="0"/>
      <p:bldP spid="41" grpId="1"/>
      <p:bldP spid="53" grpId="0"/>
      <p:bldP spid="53" grpId="1"/>
      <p:bldP spid="26" grpId="0" animBg="1"/>
      <p:bldP spid="31" grpId="0" animBg="1"/>
      <p:bldP spid="40" grpId="0"/>
      <p:bldP spid="40" grpId="1"/>
      <p:bldP spid="33" grpId="0" animBg="1"/>
      <p:bldP spid="35" grpId="0" animBg="1"/>
      <p:bldP spid="24" grpId="0"/>
      <p:bldP spid="24" grpId="1"/>
      <p:bldP spid="37" grpId="0" animBg="1"/>
      <p:bldP spid="38" grpId="0" animBg="1"/>
      <p:bldP spid="44" grpId="0"/>
      <p:bldP spid="45" grpId="0"/>
      <p:bldP spid="45" grpId="1"/>
      <p:bldP spid="42" grpId="0"/>
      <p:bldP spid="4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tachphrase buzzer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" end="1365.804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47320" y="6345388"/>
            <a:ext cx="487363" cy="487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017342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6017341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6017341" y="0"/>
            <a:ext cx="617465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123246" y="543731"/>
            <a:ext cx="8024159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pperplate Gothic Light" panose="020E0507020206020404" pitchFamily="34" charset="0"/>
              </a:rPr>
              <a:t>ARE </a:t>
            </a:r>
            <a:r>
              <a:rPr lang="en-US" sz="115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pperplate Gothic Light" panose="020E0507020206020404" pitchFamily="34" charset="0"/>
              </a:rPr>
              <a:t>YOU</a:t>
            </a:r>
            <a:r>
              <a:rPr lang="en-US" sz="11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pperplate Gothic Light" panose="020E0507020206020404" pitchFamily="34" charset="0"/>
              </a:rPr>
              <a:t> </a:t>
            </a:r>
            <a:r>
              <a:rPr lang="en-US" sz="115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pperplate Gothic Light" panose="020E0507020206020404" pitchFamily="34" charset="0"/>
              </a:rPr>
              <a:t>RE</a:t>
            </a:r>
            <a:r>
              <a:rPr lang="en-US" sz="11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pperplate Gothic Light" panose="020E0507020206020404" pitchFamily="34" charset="0"/>
              </a:rPr>
              <a:t>ADY TO</a:t>
            </a:r>
            <a:r>
              <a:rPr lang="en-US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pperplate Gothic Light" panose="020E0507020206020404" pitchFamily="34" charset="0"/>
              </a:rPr>
              <a:t> </a:t>
            </a:r>
            <a:r>
              <a:rPr lang="en-US" sz="115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pperplate Gothic Light" panose="020E0507020206020404" pitchFamily="34" charset="0"/>
              </a:rPr>
              <a:t>PLAY?</a:t>
            </a:r>
            <a:endParaRPr lang="en-US" sz="115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pperplate Gothic Light" panose="020E0507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79" y="2294546"/>
            <a:ext cx="1913598" cy="18998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915" y="2294546"/>
            <a:ext cx="1928724" cy="192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1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rgbClr val="FB9FF4"/>
            </a:gs>
            <a:gs pos="100000">
              <a:srgbClr val="FB9FF4"/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8151" y="275580"/>
            <a:ext cx="9375695" cy="1142487"/>
          </a:xfrm>
        </p:spPr>
        <p:txBody>
          <a:bodyPr>
            <a:noAutofit/>
          </a:bodyPr>
          <a:lstStyle/>
          <a:p>
            <a:pPr algn="ctr"/>
            <a:r>
              <a:rPr lang="en-GB" sz="3800" b="1" dirty="0" smtClean="0">
                <a:latin typeface="Arial Black" panose="020B0A04020102020204" pitchFamily="34" charset="0"/>
              </a:rPr>
              <a:t>Jobs within FINANCIAL SERVICES</a:t>
            </a:r>
            <a:endParaRPr lang="en-GB" sz="3800" b="1" dirty="0">
              <a:latin typeface="Arial Black" panose="020B0A040201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46283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Can you name </a:t>
            </a:r>
            <a:r>
              <a:rPr lang="en-GB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Three?</a:t>
            </a:r>
          </a:p>
          <a:p>
            <a:pPr algn="ctr"/>
            <a:r>
              <a:rPr lang="en-GB" b="1" dirty="0" smtClean="0">
                <a:latin typeface="Brush Script MT" panose="03060802040406070304" pitchFamily="66" charset="0"/>
              </a:rPr>
              <a:t>1.			2.			3.</a:t>
            </a:r>
            <a:endParaRPr lang="en-GB" b="1" dirty="0">
              <a:latin typeface="Brush Script MT" panose="030608020404060703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3463" y="1504295"/>
            <a:ext cx="3647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Accountant</a:t>
            </a:r>
            <a:endParaRPr lang="en-US" sz="5400" b="0" cap="none" spc="0" dirty="0">
              <a:ln w="0"/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53050" y="3656893"/>
            <a:ext cx="46858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Bank Manager</a:t>
            </a:r>
            <a:endParaRPr lang="en-US" sz="5400" b="0" cap="none" spc="0" dirty="0">
              <a:ln w="0"/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88196" y="1657264"/>
            <a:ext cx="38779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glow rad="101600">
                    <a:srgbClr val="F040DB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Stockbroker</a:t>
            </a:r>
            <a:endParaRPr lang="en-US" sz="5400" b="0" cap="none" spc="0" dirty="0">
              <a:ln w="0"/>
              <a:effectLst>
                <a:glow rad="101600">
                  <a:srgbClr val="F040DB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63" y="124807"/>
            <a:ext cx="1389473" cy="1379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3" y="5365249"/>
            <a:ext cx="1389473" cy="1379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63" y="5394768"/>
            <a:ext cx="1407119" cy="1407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3" y="124807"/>
            <a:ext cx="1407119" cy="1407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81" y="2427625"/>
            <a:ext cx="2583915" cy="17226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304" y="1975693"/>
            <a:ext cx="2657387" cy="1832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912" y="2531828"/>
            <a:ext cx="2922258" cy="19481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908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fill="remove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4150535" y="4530322"/>
            <a:ext cx="3886200" cy="232767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4152901" y="0"/>
            <a:ext cx="3883834" cy="22663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487" y="4898103"/>
            <a:ext cx="1462656" cy="145214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154207" y="2261591"/>
            <a:ext cx="3882527" cy="2268731"/>
          </a:xfrm>
          <a:prstGeom prst="rect">
            <a:avLst/>
          </a:prstGeom>
          <a:solidFill>
            <a:srgbClr val="CD63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864" y="342009"/>
            <a:ext cx="1462656" cy="1452145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3832286" y="2195627"/>
            <a:ext cx="4500014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 dirty="0" smtClean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GET READY TO COUNTDOWN FROM 5!</a:t>
            </a:r>
            <a:endParaRPr lang="en-US" sz="5000" b="1" cap="none" spc="0" dirty="0">
              <a:ln w="13462">
                <a:solidFill>
                  <a:schemeClr val="accent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108059" y="-645248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9600" b="1" dirty="0" smtClean="0">
                <a:ln/>
                <a:solidFill>
                  <a:schemeClr val="accent4"/>
                </a:solidFill>
              </a:rPr>
              <a:t>4</a:t>
            </a:r>
            <a:endParaRPr lang="en-US" sz="49600" b="1" dirty="0">
              <a:ln/>
              <a:solidFill>
                <a:schemeClr val="accent4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249477" y="-637830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en-US" sz="4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909447" y="2034516"/>
            <a:ext cx="4500014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dirty="0" smtClean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GO</a:t>
            </a:r>
            <a:r>
              <a:rPr lang="en-US" sz="16600" b="1" cap="none" spc="0" dirty="0" smtClean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  <a:endParaRPr lang="en-US" sz="16600" b="1" cap="none" spc="0" dirty="0">
              <a:ln w="13462">
                <a:solidFill>
                  <a:schemeClr val="accent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-1"/>
            <a:ext cx="4152900" cy="24860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ctangle 30"/>
          <p:cNvSpPr/>
          <p:nvPr/>
        </p:nvSpPr>
        <p:spPr>
          <a:xfrm>
            <a:off x="-9526" y="2266351"/>
            <a:ext cx="4160061" cy="248602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004" y="2574027"/>
            <a:ext cx="1462656" cy="1462656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358937" y="-597899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3</a:t>
            </a:r>
            <a:endParaRPr lang="en-US" sz="49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046260" y="2077340"/>
            <a:ext cx="4145739" cy="24860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8046260" y="-2"/>
            <a:ext cx="4155265" cy="22615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4299991" y="-677761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5</a:t>
            </a:r>
          </a:p>
        </p:txBody>
      </p:sp>
      <p:sp>
        <p:nvSpPr>
          <p:cNvPr id="37" name="Rectangle 36"/>
          <p:cNvSpPr/>
          <p:nvPr/>
        </p:nvSpPr>
        <p:spPr>
          <a:xfrm>
            <a:off x="0" y="4530322"/>
            <a:ext cx="4152900" cy="2327678"/>
          </a:xfrm>
          <a:prstGeom prst="rect">
            <a:avLst/>
          </a:prstGeom>
          <a:solidFill>
            <a:srgbClr val="85AB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8039100" y="4530322"/>
            <a:ext cx="4152900" cy="2327678"/>
          </a:xfrm>
          <a:prstGeom prst="rect">
            <a:avLst/>
          </a:prstGeom>
          <a:solidFill>
            <a:srgbClr val="F040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818169" y="-42081"/>
            <a:ext cx="105946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DIGITAL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159301" y="-47293"/>
            <a:ext cx="82192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DID YOU GUESS IT??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718" y="6350248"/>
            <a:ext cx="487363" cy="487363"/>
          </a:xfrm>
          <a:prstGeom prst="rect">
            <a:avLst/>
          </a:prstGeom>
        </p:spPr>
      </p:pic>
      <p:pic>
        <p:nvPicPr>
          <p:cNvPr id="6" name="Countdow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9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40650" y="2365063"/>
            <a:ext cx="487363" cy="487363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4205528" y="-717692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  <a:endParaRPr lang="en-US" sz="4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52" y="348529"/>
            <a:ext cx="1462656" cy="14626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2" y="4959141"/>
            <a:ext cx="1462656" cy="146265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84" y="4887592"/>
            <a:ext cx="1462656" cy="14626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939" y="348529"/>
            <a:ext cx="1462656" cy="146265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52" y="2539457"/>
            <a:ext cx="1462656" cy="145214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088" y="2594279"/>
            <a:ext cx="1462656" cy="145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6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8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3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6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1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4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9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7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500"/>
                            </p:stCondLst>
                            <p:childTnLst>
                              <p:par>
                                <p:cTn id="60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500"/>
                            </p:stCondLst>
                            <p:childTnLst>
                              <p:par>
                                <p:cTn id="70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500"/>
                            </p:stCondLst>
                            <p:childTnLst>
                              <p:par>
                                <p:cTn id="7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5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6500"/>
                            </p:stCondLst>
                            <p:childTnLst>
                              <p:par>
                                <p:cTn id="8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9500"/>
                            </p:stCondLst>
                            <p:childTnLst>
                              <p:par>
                                <p:cTn id="90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25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500"/>
                            </p:stCondLst>
                            <p:childTnLst>
                              <p:par>
                                <p:cTn id="100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6500"/>
                            </p:stCondLst>
                            <p:childTnLst>
                              <p:par>
                                <p:cTn id="10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0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 showWhenStopped="0">
                <p:cTn id="1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6" grpId="0" animBg="1"/>
      <p:bldP spid="34" grpId="0" animBg="1"/>
      <p:bldP spid="32" grpId="0" animBg="1"/>
      <p:bldP spid="52" grpId="0"/>
      <p:bldP spid="52" grpId="1"/>
      <p:bldP spid="23" grpId="0"/>
      <p:bldP spid="23" grpId="1"/>
      <p:bldP spid="41" grpId="0"/>
      <p:bldP spid="41" grpId="1"/>
      <p:bldP spid="53" grpId="0"/>
      <p:bldP spid="53" grpId="1"/>
      <p:bldP spid="26" grpId="0" animBg="1"/>
      <p:bldP spid="31" grpId="0" animBg="1"/>
      <p:bldP spid="40" grpId="0"/>
      <p:bldP spid="40" grpId="1"/>
      <p:bldP spid="33" grpId="0" animBg="1"/>
      <p:bldP spid="35" grpId="0" animBg="1"/>
      <p:bldP spid="24" grpId="0"/>
      <p:bldP spid="24" grpId="1"/>
      <p:bldP spid="37" grpId="0" animBg="1"/>
      <p:bldP spid="38" grpId="0" animBg="1"/>
      <p:bldP spid="44" grpId="0"/>
      <p:bldP spid="45" grpId="0"/>
      <p:bldP spid="45" grpId="1"/>
      <p:bldP spid="42" grpId="0"/>
      <p:bldP spid="4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3214" y="275580"/>
            <a:ext cx="9243217" cy="1142487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>
                <a:latin typeface="Arial Black" panose="020B0A04020102020204" pitchFamily="34" charset="0"/>
              </a:rPr>
              <a:t>Jobs within DIGITAL</a:t>
            </a:r>
            <a:endParaRPr lang="en-GB" b="1" dirty="0">
              <a:latin typeface="Arial Black" panose="020B0A040201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46283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Can you name </a:t>
            </a:r>
            <a:r>
              <a:rPr lang="en-GB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Three?</a:t>
            </a:r>
          </a:p>
          <a:p>
            <a:pPr algn="ctr"/>
            <a:r>
              <a:rPr lang="en-GB" b="1" dirty="0" smtClean="0">
                <a:latin typeface="Brush Script MT" panose="03060802040406070304" pitchFamily="66" charset="0"/>
              </a:rPr>
              <a:t>1.			2.			3.</a:t>
            </a:r>
            <a:endParaRPr lang="en-GB" b="1" dirty="0">
              <a:latin typeface="Brush Script MT" panose="030608020404060703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5741" y="1343381"/>
            <a:ext cx="2949845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 </a:t>
            </a:r>
          </a:p>
          <a:p>
            <a:pPr algn="ctr"/>
            <a:r>
              <a:rPr lang="en-US" sz="4400" dirty="0" smtClean="0">
                <a:ln w="0"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Developer</a:t>
            </a:r>
            <a:r>
              <a:rPr lang="en-US" sz="5400" b="0" cap="none" spc="0" dirty="0" smtClean="0">
                <a:ln w="0"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5400" b="0" cap="none" spc="0" dirty="0">
              <a:ln w="0"/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06940" y="3623035"/>
            <a:ext cx="43781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Photographer</a:t>
            </a:r>
            <a:endParaRPr lang="en-US" sz="5400" b="0" cap="none" spc="0" dirty="0">
              <a:ln w="0"/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23820" y="1378695"/>
            <a:ext cx="265008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0"/>
                <a:effectLst>
                  <a:glow rad="101600">
                    <a:srgbClr val="F040DB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Website </a:t>
            </a:r>
          </a:p>
          <a:p>
            <a:pPr algn="ctr"/>
            <a:r>
              <a:rPr lang="en-US" sz="4800" dirty="0" smtClean="0">
                <a:ln w="0"/>
                <a:effectLst>
                  <a:glow rad="101600">
                    <a:srgbClr val="F040DB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Designer</a:t>
            </a:r>
            <a:endParaRPr lang="en-US" sz="4800" b="0" cap="none" spc="0" dirty="0">
              <a:ln w="0"/>
              <a:effectLst>
                <a:glow rad="101600">
                  <a:srgbClr val="F040DB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63" y="124807"/>
            <a:ext cx="1389473" cy="1379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3" y="5365249"/>
            <a:ext cx="1389473" cy="1379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63" y="5394768"/>
            <a:ext cx="1407119" cy="1407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3" y="124807"/>
            <a:ext cx="1407119" cy="1407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967544"/>
            <a:ext cx="2310858" cy="1534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742" y="1380102"/>
            <a:ext cx="1603976" cy="2405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081" y="2914084"/>
            <a:ext cx="2597562" cy="19481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728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fill="remove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tachphrase buzzer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" end="1365.804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7320" y="6345388"/>
            <a:ext cx="487363" cy="487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017342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6017341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6017341" y="0"/>
            <a:ext cx="617465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005260" y="674400"/>
            <a:ext cx="802415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pperplate Gothic Light" panose="020E0507020206020404" pitchFamily="34" charset="0"/>
              </a:rPr>
              <a:t>THA</a:t>
            </a:r>
            <a:r>
              <a:rPr lang="en-US" sz="8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pperplate Gothic Light" panose="020E0507020206020404" pitchFamily="34" charset="0"/>
              </a:rPr>
              <a:t>NK</a:t>
            </a:r>
          </a:p>
          <a:p>
            <a:pPr algn="ctr"/>
            <a:r>
              <a:rPr lang="en-US" sz="8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pperplate Gothic Light" panose="020E0507020206020404" pitchFamily="34" charset="0"/>
              </a:rPr>
              <a:t>YOU </a:t>
            </a:r>
            <a:r>
              <a:rPr lang="en-US" sz="8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pperplate Gothic Light" panose="020E0507020206020404" pitchFamily="34" charset="0"/>
              </a:rPr>
              <a:t>FOR</a:t>
            </a:r>
            <a:r>
              <a:rPr lang="en-US" sz="8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pperplate Gothic Light" panose="020E0507020206020404" pitchFamily="34" charset="0"/>
              </a:rPr>
              <a:t>   TAK</a:t>
            </a:r>
            <a:r>
              <a:rPr lang="en-US" sz="8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pperplate Gothic Light" panose="020E0507020206020404" pitchFamily="34" charset="0"/>
              </a:rPr>
              <a:t>ING</a:t>
            </a:r>
            <a:r>
              <a:rPr lang="en-US" sz="8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pperplate Gothic Light" panose="020E0507020206020404" pitchFamily="34" charset="0"/>
              </a:rPr>
              <a:t> PA</a:t>
            </a:r>
            <a:r>
              <a:rPr lang="en-US" sz="8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pperplate Gothic Light" panose="020E0507020206020404" pitchFamily="34" charset="0"/>
              </a:rPr>
              <a:t>RT!</a:t>
            </a:r>
            <a:endParaRPr lang="en-US" sz="8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pperplate Gothic Light" panose="020E0507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5" y="1860228"/>
            <a:ext cx="1913598" cy="1899847"/>
          </a:xfrm>
          <a:prstGeom prst="rect">
            <a:avLst/>
          </a:prstGeom>
        </p:spPr>
      </p:pic>
      <p:pic>
        <p:nvPicPr>
          <p:cNvPr id="7" name="Cheeri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445" end="430.884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4443" y="2566469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670" y="1860228"/>
            <a:ext cx="1928724" cy="1928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669" y="3783301"/>
            <a:ext cx="2857500" cy="16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4" y="3783301"/>
            <a:ext cx="2857500" cy="16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4924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 showWhenStopped="0">
                <p:cTn id="2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4150535" y="4530322"/>
            <a:ext cx="3886200" cy="232767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4152901" y="0"/>
            <a:ext cx="3883834" cy="22663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487" y="4898103"/>
            <a:ext cx="1462656" cy="145214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154207" y="2261591"/>
            <a:ext cx="3882527" cy="2268731"/>
          </a:xfrm>
          <a:prstGeom prst="rect">
            <a:avLst/>
          </a:prstGeom>
          <a:solidFill>
            <a:srgbClr val="CD63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864" y="342009"/>
            <a:ext cx="1462656" cy="1452145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3832286" y="2195627"/>
            <a:ext cx="4500014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 dirty="0" smtClean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GET READY TO COUNTDOWN FROM 5!</a:t>
            </a:r>
            <a:endParaRPr lang="en-US" sz="5000" b="1" cap="none" spc="0" dirty="0">
              <a:ln w="13462">
                <a:solidFill>
                  <a:schemeClr val="accent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108059" y="-645248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9600" b="1" dirty="0" smtClean="0">
                <a:ln/>
                <a:solidFill>
                  <a:schemeClr val="accent4"/>
                </a:solidFill>
              </a:rPr>
              <a:t>4</a:t>
            </a:r>
            <a:endParaRPr lang="en-US" sz="49600" b="1" dirty="0">
              <a:ln/>
              <a:solidFill>
                <a:schemeClr val="accent4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249477" y="-637830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en-US" sz="4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909447" y="2034516"/>
            <a:ext cx="4500014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dirty="0" smtClean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GO</a:t>
            </a:r>
            <a:r>
              <a:rPr lang="en-US" sz="16600" b="1" cap="none" spc="0" dirty="0" smtClean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  <a:endParaRPr lang="en-US" sz="16600" b="1" cap="none" spc="0" dirty="0">
              <a:ln w="13462">
                <a:solidFill>
                  <a:schemeClr val="accent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-1"/>
            <a:ext cx="4152900" cy="24860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ctangle 30"/>
          <p:cNvSpPr/>
          <p:nvPr/>
        </p:nvSpPr>
        <p:spPr>
          <a:xfrm>
            <a:off x="-9526" y="2266351"/>
            <a:ext cx="4160061" cy="248602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004" y="2574027"/>
            <a:ext cx="1462656" cy="1462656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358937" y="-597899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3</a:t>
            </a:r>
            <a:endParaRPr lang="en-US" sz="49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046260" y="2077340"/>
            <a:ext cx="4145739" cy="24860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8046260" y="-2"/>
            <a:ext cx="4155265" cy="22615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4299991" y="-677761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5</a:t>
            </a:r>
          </a:p>
        </p:txBody>
      </p:sp>
      <p:sp>
        <p:nvSpPr>
          <p:cNvPr id="37" name="Rectangle 36"/>
          <p:cNvSpPr/>
          <p:nvPr/>
        </p:nvSpPr>
        <p:spPr>
          <a:xfrm>
            <a:off x="0" y="4530322"/>
            <a:ext cx="4152900" cy="2327678"/>
          </a:xfrm>
          <a:prstGeom prst="rect">
            <a:avLst/>
          </a:prstGeom>
          <a:solidFill>
            <a:srgbClr val="85AB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8039100" y="4530322"/>
            <a:ext cx="4152900" cy="2327678"/>
          </a:xfrm>
          <a:prstGeom prst="rect">
            <a:avLst/>
          </a:prstGeom>
          <a:solidFill>
            <a:srgbClr val="F040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720700" y="-40183"/>
            <a:ext cx="105946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MEDICAL SERVICES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842639" y="-36319"/>
            <a:ext cx="87346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DID YOU GUESS IT??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718" y="6350248"/>
            <a:ext cx="487363" cy="487363"/>
          </a:xfrm>
          <a:prstGeom prst="rect">
            <a:avLst/>
          </a:prstGeom>
        </p:spPr>
      </p:pic>
      <p:pic>
        <p:nvPicPr>
          <p:cNvPr id="6" name="Countdow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9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40650" y="2365063"/>
            <a:ext cx="487363" cy="4873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52" y="348529"/>
            <a:ext cx="1462656" cy="14626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2" y="4959141"/>
            <a:ext cx="1462656" cy="146265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84" y="4887592"/>
            <a:ext cx="1462656" cy="14626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939" y="348529"/>
            <a:ext cx="1462656" cy="146265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52" y="2539457"/>
            <a:ext cx="1462656" cy="145214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088" y="2594279"/>
            <a:ext cx="1462656" cy="1452145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4205528" y="-717692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  <a:endParaRPr lang="en-US" sz="4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066520" y="2248197"/>
            <a:ext cx="405423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30 SECONDS TO GUESS THE INDUSTRY</a:t>
            </a:r>
            <a:endParaRPr lang="en-US" sz="4800" b="1" cap="none" spc="0" dirty="0">
              <a:ln w="13462">
                <a:solidFill>
                  <a:schemeClr val="accent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348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8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3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6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1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4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9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2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7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61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500"/>
                            </p:stCondLst>
                            <p:childTnLst>
                              <p:par>
                                <p:cTn id="66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9500"/>
                            </p:stCondLst>
                            <p:childTnLst>
                              <p:par>
                                <p:cTn id="76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0"/>
                            </p:stCondLst>
                            <p:childTnLst>
                              <p:par>
                                <p:cTn id="81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5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8500"/>
                            </p:stCondLst>
                            <p:childTnLst>
                              <p:par>
                                <p:cTn id="91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1500"/>
                            </p:stCondLst>
                            <p:childTnLst>
                              <p:par>
                                <p:cTn id="96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6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8500"/>
                            </p:stCondLst>
                            <p:childTnLst>
                              <p:par>
                                <p:cTn id="10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9500"/>
                            </p:stCondLst>
                            <p:childTnLst>
                              <p:par>
                                <p:cTn id="11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1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 showWhenStopped="0">
                <p:cTn id="11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6" grpId="0" animBg="1"/>
      <p:bldP spid="34" grpId="0" animBg="1"/>
      <p:bldP spid="32" grpId="0" animBg="1"/>
      <p:bldP spid="52" grpId="0"/>
      <p:bldP spid="52" grpId="1"/>
      <p:bldP spid="23" grpId="0"/>
      <p:bldP spid="23" grpId="1"/>
      <p:bldP spid="41" grpId="0"/>
      <p:bldP spid="41" grpId="1"/>
      <p:bldP spid="53" grpId="0"/>
      <p:bldP spid="53" grpId="1"/>
      <p:bldP spid="26" grpId="0" animBg="1"/>
      <p:bldP spid="31" grpId="0" animBg="1"/>
      <p:bldP spid="40" grpId="0"/>
      <p:bldP spid="40" grpId="1"/>
      <p:bldP spid="33" grpId="0" animBg="1"/>
      <p:bldP spid="35" grpId="0" animBg="1"/>
      <p:bldP spid="24" grpId="0"/>
      <p:bldP spid="24" grpId="1"/>
      <p:bldP spid="37" grpId="0" animBg="1"/>
      <p:bldP spid="38" grpId="0" animBg="1"/>
      <p:bldP spid="44" grpId="0"/>
      <p:bldP spid="45" grpId="0"/>
      <p:bldP spid="45" grpId="1"/>
      <p:bldP spid="42" grpId="0"/>
      <p:bldP spid="42" grpId="1"/>
      <p:bldP spid="39" grpId="0"/>
      <p:bldP spid="3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3214" y="275580"/>
            <a:ext cx="9243217" cy="1142487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 smtClean="0">
                <a:latin typeface="Arial Black" panose="020B0A04020102020204" pitchFamily="34" charset="0"/>
              </a:rPr>
              <a:t>Jobs within MEDICAL SERVICES</a:t>
            </a:r>
            <a:endParaRPr lang="en-GB" b="1" dirty="0">
              <a:latin typeface="Arial Black" panose="020B0A040201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46283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Can you name </a:t>
            </a:r>
            <a:r>
              <a:rPr lang="en-GB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Three?</a:t>
            </a:r>
          </a:p>
          <a:p>
            <a:pPr algn="ctr"/>
            <a:r>
              <a:rPr lang="en-GB" b="1" dirty="0" smtClean="0">
                <a:latin typeface="Brush Script MT" panose="03060802040406070304" pitchFamily="66" charset="0"/>
              </a:rPr>
              <a:t>1.			2.			3.</a:t>
            </a:r>
            <a:endParaRPr lang="en-GB" b="1" dirty="0">
              <a:latin typeface="Brush Script MT" panose="030608020404060703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7925" y="1606143"/>
            <a:ext cx="22236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Doctor</a:t>
            </a:r>
            <a:endParaRPr lang="en-US" sz="5400" b="0" cap="none" spc="0" dirty="0">
              <a:ln w="0"/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62710" y="3618754"/>
            <a:ext cx="34932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Paramedic</a:t>
            </a:r>
            <a:endParaRPr lang="en-US" sz="5400" b="0" cap="none" spc="0" dirty="0">
              <a:ln w="0"/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96539" y="1799737"/>
            <a:ext cx="23391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glow rad="101600">
                    <a:srgbClr val="F040DB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Dentist</a:t>
            </a:r>
            <a:endParaRPr lang="en-US" sz="5400" b="0" cap="none" spc="0" dirty="0">
              <a:ln w="0"/>
              <a:effectLst>
                <a:glow rad="101600">
                  <a:srgbClr val="F040DB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63" y="124807"/>
            <a:ext cx="1389473" cy="1379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3" y="5365249"/>
            <a:ext cx="1389473" cy="1379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63" y="5394768"/>
            <a:ext cx="1407119" cy="1407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3" y="124807"/>
            <a:ext cx="1407119" cy="1407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35" y="2447016"/>
            <a:ext cx="1441269" cy="21619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920" y="1929331"/>
            <a:ext cx="2749829" cy="1832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961" y="2671424"/>
            <a:ext cx="2922258" cy="149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9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fill="remove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4150535" y="4530322"/>
            <a:ext cx="3886200" cy="232767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4152901" y="0"/>
            <a:ext cx="3883834" cy="22663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487" y="4898103"/>
            <a:ext cx="1462656" cy="145214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154207" y="2261591"/>
            <a:ext cx="3882527" cy="2268731"/>
          </a:xfrm>
          <a:prstGeom prst="rect">
            <a:avLst/>
          </a:prstGeom>
          <a:solidFill>
            <a:srgbClr val="CD63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864" y="342009"/>
            <a:ext cx="1462656" cy="1452145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3832286" y="2195627"/>
            <a:ext cx="4500014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 dirty="0" smtClean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GET READY TO COUNTDOWN FROM 5!</a:t>
            </a:r>
            <a:endParaRPr lang="en-US" sz="5000" b="1" cap="none" spc="0" dirty="0">
              <a:ln w="13462">
                <a:solidFill>
                  <a:schemeClr val="accent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108059" y="-645248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9600" b="1" dirty="0" smtClean="0">
                <a:ln/>
                <a:solidFill>
                  <a:schemeClr val="accent4"/>
                </a:solidFill>
              </a:rPr>
              <a:t>4</a:t>
            </a:r>
            <a:endParaRPr lang="en-US" sz="49600" b="1" dirty="0">
              <a:ln/>
              <a:solidFill>
                <a:schemeClr val="accent4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249477" y="-637830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en-US" sz="4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909447" y="2034516"/>
            <a:ext cx="4500014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dirty="0" smtClean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GO</a:t>
            </a:r>
            <a:r>
              <a:rPr lang="en-US" sz="16600" b="1" cap="none" spc="0" dirty="0" smtClean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  <a:endParaRPr lang="en-US" sz="16600" b="1" cap="none" spc="0" dirty="0">
              <a:ln w="13462">
                <a:solidFill>
                  <a:schemeClr val="accent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-1"/>
            <a:ext cx="4152900" cy="24860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ctangle 30"/>
          <p:cNvSpPr/>
          <p:nvPr/>
        </p:nvSpPr>
        <p:spPr>
          <a:xfrm>
            <a:off x="-9526" y="2266351"/>
            <a:ext cx="4160061" cy="248602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004" y="2574027"/>
            <a:ext cx="1462656" cy="1462656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358937" y="-597899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3</a:t>
            </a:r>
            <a:endParaRPr lang="en-US" sz="49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046260" y="2077340"/>
            <a:ext cx="4145739" cy="24860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8046260" y="-2"/>
            <a:ext cx="4155265" cy="22615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4299991" y="-677761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5</a:t>
            </a:r>
          </a:p>
        </p:txBody>
      </p:sp>
      <p:sp>
        <p:nvSpPr>
          <p:cNvPr id="37" name="Rectangle 36"/>
          <p:cNvSpPr/>
          <p:nvPr/>
        </p:nvSpPr>
        <p:spPr>
          <a:xfrm>
            <a:off x="0" y="4530322"/>
            <a:ext cx="4152900" cy="2327678"/>
          </a:xfrm>
          <a:prstGeom prst="rect">
            <a:avLst/>
          </a:prstGeom>
          <a:solidFill>
            <a:srgbClr val="85AB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8039100" y="4530322"/>
            <a:ext cx="4152900" cy="2327678"/>
          </a:xfrm>
          <a:prstGeom prst="rect">
            <a:avLst/>
          </a:prstGeom>
          <a:solidFill>
            <a:srgbClr val="F040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720700" y="-53673"/>
            <a:ext cx="105946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HOSPITALITY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852819" y="-61091"/>
            <a:ext cx="84816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DID YOU GUESS IT??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718" y="6350248"/>
            <a:ext cx="487363" cy="487363"/>
          </a:xfrm>
          <a:prstGeom prst="rect">
            <a:avLst/>
          </a:prstGeom>
        </p:spPr>
      </p:pic>
      <p:pic>
        <p:nvPicPr>
          <p:cNvPr id="6" name="Countdow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9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40650" y="2365063"/>
            <a:ext cx="487363" cy="4873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52" y="348529"/>
            <a:ext cx="1462656" cy="14626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2" y="4959141"/>
            <a:ext cx="1462656" cy="146265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84" y="4887592"/>
            <a:ext cx="1462656" cy="14626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939" y="348529"/>
            <a:ext cx="1462656" cy="146265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52" y="2539457"/>
            <a:ext cx="1462656" cy="145214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088" y="2594279"/>
            <a:ext cx="1462656" cy="1452145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4205528" y="-717692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  <a:endParaRPr lang="en-US" sz="4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373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8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3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6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1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4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9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7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500"/>
                            </p:stCondLst>
                            <p:childTnLst>
                              <p:par>
                                <p:cTn id="60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500"/>
                            </p:stCondLst>
                            <p:childTnLst>
                              <p:par>
                                <p:cTn id="70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500"/>
                            </p:stCondLst>
                            <p:childTnLst>
                              <p:par>
                                <p:cTn id="7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5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6500"/>
                            </p:stCondLst>
                            <p:childTnLst>
                              <p:par>
                                <p:cTn id="8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9500"/>
                            </p:stCondLst>
                            <p:childTnLst>
                              <p:par>
                                <p:cTn id="90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25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500"/>
                            </p:stCondLst>
                            <p:childTnLst>
                              <p:par>
                                <p:cTn id="100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6500"/>
                            </p:stCondLst>
                            <p:childTnLst>
                              <p:par>
                                <p:cTn id="10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0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 showWhenStopped="0">
                <p:cTn id="1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6" grpId="0" animBg="1"/>
      <p:bldP spid="34" grpId="0" animBg="1"/>
      <p:bldP spid="32" grpId="0" animBg="1"/>
      <p:bldP spid="52" grpId="0"/>
      <p:bldP spid="52" grpId="1"/>
      <p:bldP spid="23" grpId="0"/>
      <p:bldP spid="23" grpId="1"/>
      <p:bldP spid="41" grpId="0"/>
      <p:bldP spid="41" grpId="1"/>
      <p:bldP spid="53" grpId="0"/>
      <p:bldP spid="53" grpId="1"/>
      <p:bldP spid="26" grpId="0" animBg="1"/>
      <p:bldP spid="31" grpId="0" animBg="1"/>
      <p:bldP spid="40" grpId="0"/>
      <p:bldP spid="40" grpId="1"/>
      <p:bldP spid="33" grpId="0" animBg="1"/>
      <p:bldP spid="35" grpId="0" animBg="1"/>
      <p:bldP spid="24" grpId="0"/>
      <p:bldP spid="24" grpId="1"/>
      <p:bldP spid="37" grpId="0" animBg="1"/>
      <p:bldP spid="38" grpId="0" animBg="1"/>
      <p:bldP spid="44" grpId="0"/>
      <p:bldP spid="45" grpId="0"/>
      <p:bldP spid="45" grpId="1"/>
      <p:bldP spid="42" grpId="0"/>
      <p:bldP spid="4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700" y="279861"/>
            <a:ext cx="8648700" cy="1142487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>
                <a:latin typeface="Arial Black" panose="020B0A04020102020204" pitchFamily="34" charset="0"/>
              </a:rPr>
              <a:t>Jobs within HOSPITALITY</a:t>
            </a:r>
            <a:endParaRPr lang="en-GB" b="1" dirty="0">
              <a:latin typeface="Arial Black" panose="020B0A040201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46283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Can you name </a:t>
            </a:r>
            <a:r>
              <a:rPr lang="en-GB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Three?</a:t>
            </a:r>
          </a:p>
          <a:p>
            <a:pPr algn="ctr"/>
            <a:r>
              <a:rPr lang="en-GB" b="1" dirty="0" smtClean="0">
                <a:latin typeface="Brush Script MT" panose="03060802040406070304" pitchFamily="66" charset="0"/>
              </a:rPr>
              <a:t>1.			2.			3.</a:t>
            </a:r>
            <a:endParaRPr lang="en-GB" b="1" dirty="0">
              <a:latin typeface="Brush Script MT" panose="030608020404060703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469" y="1504295"/>
            <a:ext cx="1646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Chef</a:t>
            </a:r>
            <a:endParaRPr lang="en-US" sz="5400" b="0" cap="none" spc="0" dirty="0">
              <a:ln w="0"/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9996" y="3623035"/>
            <a:ext cx="45320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Event Planner</a:t>
            </a:r>
            <a:endParaRPr lang="en-US" sz="5400" b="0" cap="none" spc="0" dirty="0">
              <a:ln w="0"/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41591" y="1635333"/>
            <a:ext cx="412459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effectLst>
                  <a:glow rad="101600">
                    <a:srgbClr val="F040DB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Waiter/Waitress</a:t>
            </a:r>
            <a:endParaRPr lang="en-US" sz="4400" b="0" cap="none" spc="0" dirty="0">
              <a:ln w="0"/>
              <a:effectLst>
                <a:glow rad="101600">
                  <a:srgbClr val="F040DB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63" y="124807"/>
            <a:ext cx="1389473" cy="1379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3" y="5365249"/>
            <a:ext cx="1389473" cy="1379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63" y="5394768"/>
            <a:ext cx="1407119" cy="1407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3" y="124807"/>
            <a:ext cx="1407119" cy="1407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11" y="2575937"/>
            <a:ext cx="2339323" cy="175449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162" y="1941988"/>
            <a:ext cx="2749829" cy="1675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757" y="2382256"/>
            <a:ext cx="2922258" cy="19481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630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fill="remove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4150535" y="4530322"/>
            <a:ext cx="3886200" cy="232767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4152901" y="0"/>
            <a:ext cx="3883834" cy="22663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487" y="4898103"/>
            <a:ext cx="1462656" cy="145214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154207" y="2261591"/>
            <a:ext cx="3882527" cy="2268731"/>
          </a:xfrm>
          <a:prstGeom prst="rect">
            <a:avLst/>
          </a:prstGeom>
          <a:solidFill>
            <a:srgbClr val="CD63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864" y="342009"/>
            <a:ext cx="1462656" cy="1452145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3832286" y="2195627"/>
            <a:ext cx="4500014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 dirty="0" smtClean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GET READY TO COUNTDOWN FROM 5!</a:t>
            </a:r>
            <a:endParaRPr lang="en-US" sz="5000" b="1" cap="none" spc="0" dirty="0">
              <a:ln w="13462">
                <a:solidFill>
                  <a:schemeClr val="accent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108059" y="-645248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9600" b="1" dirty="0" smtClean="0">
                <a:ln/>
                <a:solidFill>
                  <a:schemeClr val="accent4"/>
                </a:solidFill>
              </a:rPr>
              <a:t>4</a:t>
            </a:r>
            <a:endParaRPr lang="en-US" sz="49600" b="1" dirty="0">
              <a:ln/>
              <a:solidFill>
                <a:schemeClr val="accent4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249477" y="-637830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en-US" sz="4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909447" y="2034516"/>
            <a:ext cx="4500014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dirty="0" smtClean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GO</a:t>
            </a:r>
            <a:r>
              <a:rPr lang="en-US" sz="16600" b="1" cap="none" spc="0" dirty="0" smtClean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  <a:endParaRPr lang="en-US" sz="16600" b="1" cap="none" spc="0" dirty="0">
              <a:ln w="13462">
                <a:solidFill>
                  <a:schemeClr val="accent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-1"/>
            <a:ext cx="4152900" cy="24860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ctangle 30"/>
          <p:cNvSpPr/>
          <p:nvPr/>
        </p:nvSpPr>
        <p:spPr>
          <a:xfrm>
            <a:off x="-9526" y="2266351"/>
            <a:ext cx="4160061" cy="248602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004" y="2574027"/>
            <a:ext cx="1462656" cy="1462656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358937" y="-597899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3</a:t>
            </a:r>
            <a:endParaRPr lang="en-US" sz="49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046260" y="2077340"/>
            <a:ext cx="4145739" cy="24860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8046260" y="-2"/>
            <a:ext cx="4155265" cy="22615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4299991" y="-677761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5</a:t>
            </a:r>
          </a:p>
        </p:txBody>
      </p:sp>
      <p:sp>
        <p:nvSpPr>
          <p:cNvPr id="37" name="Rectangle 36"/>
          <p:cNvSpPr/>
          <p:nvPr/>
        </p:nvSpPr>
        <p:spPr>
          <a:xfrm>
            <a:off x="0" y="4530322"/>
            <a:ext cx="4152900" cy="2327678"/>
          </a:xfrm>
          <a:prstGeom prst="rect">
            <a:avLst/>
          </a:prstGeom>
          <a:solidFill>
            <a:srgbClr val="85AB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8039100" y="4530322"/>
            <a:ext cx="4152900" cy="2327678"/>
          </a:xfrm>
          <a:prstGeom prst="rect">
            <a:avLst/>
          </a:prstGeom>
          <a:solidFill>
            <a:srgbClr val="F040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720700" y="8797"/>
            <a:ext cx="105946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CONSTRUCTION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911380" y="8797"/>
            <a:ext cx="86645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DID YOU GUESS IT??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718" y="6350248"/>
            <a:ext cx="487363" cy="487363"/>
          </a:xfrm>
          <a:prstGeom prst="rect">
            <a:avLst/>
          </a:prstGeom>
        </p:spPr>
      </p:pic>
      <p:pic>
        <p:nvPicPr>
          <p:cNvPr id="6" name="Countdow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9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40650" y="2365063"/>
            <a:ext cx="487363" cy="4873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52" y="348529"/>
            <a:ext cx="1462656" cy="14626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2" y="4959141"/>
            <a:ext cx="1462656" cy="146265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84" y="4887592"/>
            <a:ext cx="1462656" cy="14626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939" y="348529"/>
            <a:ext cx="1462656" cy="146265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52" y="2539457"/>
            <a:ext cx="1462656" cy="145214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088" y="2594279"/>
            <a:ext cx="1462656" cy="1452145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4205528" y="-717692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  <a:endParaRPr lang="en-US" sz="4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811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8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3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6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1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4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9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7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500"/>
                            </p:stCondLst>
                            <p:childTnLst>
                              <p:par>
                                <p:cTn id="60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500"/>
                            </p:stCondLst>
                            <p:childTnLst>
                              <p:par>
                                <p:cTn id="70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500"/>
                            </p:stCondLst>
                            <p:childTnLst>
                              <p:par>
                                <p:cTn id="7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5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6500"/>
                            </p:stCondLst>
                            <p:childTnLst>
                              <p:par>
                                <p:cTn id="8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9500"/>
                            </p:stCondLst>
                            <p:childTnLst>
                              <p:par>
                                <p:cTn id="90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25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500"/>
                            </p:stCondLst>
                            <p:childTnLst>
                              <p:par>
                                <p:cTn id="100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6500"/>
                            </p:stCondLst>
                            <p:childTnLst>
                              <p:par>
                                <p:cTn id="10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0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 showWhenStopped="0">
                <p:cTn id="1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6" grpId="0" animBg="1"/>
      <p:bldP spid="34" grpId="0" animBg="1"/>
      <p:bldP spid="32" grpId="0" animBg="1"/>
      <p:bldP spid="52" grpId="0"/>
      <p:bldP spid="52" grpId="1"/>
      <p:bldP spid="23" grpId="0"/>
      <p:bldP spid="23" grpId="1"/>
      <p:bldP spid="41" grpId="0"/>
      <p:bldP spid="41" grpId="1"/>
      <p:bldP spid="53" grpId="0"/>
      <p:bldP spid="53" grpId="1"/>
      <p:bldP spid="26" grpId="0" animBg="1"/>
      <p:bldP spid="31" grpId="0" animBg="1"/>
      <p:bldP spid="40" grpId="0"/>
      <p:bldP spid="40" grpId="1"/>
      <p:bldP spid="33" grpId="0" animBg="1"/>
      <p:bldP spid="35" grpId="0" animBg="1"/>
      <p:bldP spid="24" grpId="0"/>
      <p:bldP spid="24" grpId="1"/>
      <p:bldP spid="37" grpId="0" animBg="1"/>
      <p:bldP spid="38" grpId="0" animBg="1"/>
      <p:bldP spid="44" grpId="0"/>
      <p:bldP spid="45" grpId="0"/>
      <p:bldP spid="45" grpId="1"/>
      <p:bldP spid="42" grpId="0"/>
      <p:bldP spid="4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rgbClr val="FB9FF4"/>
            </a:gs>
            <a:gs pos="100000">
              <a:srgbClr val="FB9FF4"/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700" y="279861"/>
            <a:ext cx="8648700" cy="1142487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 smtClean="0">
                <a:latin typeface="Arial Black" panose="020B0A04020102020204" pitchFamily="34" charset="0"/>
              </a:rPr>
              <a:t>Jobs within CONSTRUCTION</a:t>
            </a:r>
            <a:endParaRPr lang="en-GB" b="1" dirty="0">
              <a:latin typeface="Arial Black" panose="020B0A040201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46283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Can you name </a:t>
            </a:r>
            <a:r>
              <a:rPr lang="en-GB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Three?</a:t>
            </a:r>
          </a:p>
          <a:p>
            <a:pPr algn="ctr"/>
            <a:r>
              <a:rPr lang="en-GB" b="1" dirty="0" smtClean="0">
                <a:latin typeface="Brush Script MT" panose="03060802040406070304" pitchFamily="66" charset="0"/>
              </a:rPr>
              <a:t>1.			2.			3.</a:t>
            </a:r>
            <a:endParaRPr lang="en-GB" b="1" dirty="0">
              <a:latin typeface="Brush Script MT" panose="030608020404060703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8623" y="1504295"/>
            <a:ext cx="27622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Plumber</a:t>
            </a:r>
            <a:endParaRPr lang="en-US" sz="5400" b="0" cap="none" spc="0" dirty="0">
              <a:ln w="0"/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64783" y="3554726"/>
            <a:ext cx="32624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Carpenter</a:t>
            </a:r>
            <a:endParaRPr lang="en-US" sz="5400" b="0" cap="none" spc="0" dirty="0">
              <a:ln w="0"/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00117" y="1804808"/>
            <a:ext cx="3377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glow rad="101600">
                    <a:srgbClr val="F040DB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Electrician</a:t>
            </a:r>
            <a:endParaRPr lang="en-US" sz="5400" b="0" cap="none" spc="0" dirty="0">
              <a:ln w="0"/>
              <a:effectLst>
                <a:glow rad="101600">
                  <a:srgbClr val="F040DB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63" y="124807"/>
            <a:ext cx="1389473" cy="1379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3" y="5365249"/>
            <a:ext cx="1389473" cy="1379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63" y="5394768"/>
            <a:ext cx="1407119" cy="1407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3" y="124807"/>
            <a:ext cx="1407119" cy="1407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26" y="2509572"/>
            <a:ext cx="2559088" cy="1699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289" y="1965960"/>
            <a:ext cx="3041420" cy="1710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912" y="2684029"/>
            <a:ext cx="2922258" cy="16437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451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fill="remove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4150535" y="4530322"/>
            <a:ext cx="3886200" cy="232767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4152901" y="0"/>
            <a:ext cx="3883834" cy="22663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487" y="4898103"/>
            <a:ext cx="1462656" cy="145214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154207" y="2261591"/>
            <a:ext cx="3882527" cy="2268731"/>
          </a:xfrm>
          <a:prstGeom prst="rect">
            <a:avLst/>
          </a:prstGeom>
          <a:solidFill>
            <a:srgbClr val="CD63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864" y="342009"/>
            <a:ext cx="1462656" cy="1452145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3832286" y="2195627"/>
            <a:ext cx="4500014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 dirty="0" smtClean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GET READY TO COUNTDOWN FROM 5!</a:t>
            </a:r>
            <a:endParaRPr lang="en-US" sz="5000" b="1" cap="none" spc="0" dirty="0">
              <a:ln w="13462">
                <a:solidFill>
                  <a:schemeClr val="accent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108059" y="-645248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9600" b="1" dirty="0" smtClean="0">
                <a:ln/>
                <a:solidFill>
                  <a:schemeClr val="accent4"/>
                </a:solidFill>
              </a:rPr>
              <a:t>4</a:t>
            </a:r>
            <a:endParaRPr lang="en-US" sz="49600" b="1" dirty="0">
              <a:ln/>
              <a:solidFill>
                <a:schemeClr val="accent4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249477" y="-637830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en-US" sz="4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909447" y="2034516"/>
            <a:ext cx="4500014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dirty="0" smtClean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GO</a:t>
            </a:r>
            <a:r>
              <a:rPr lang="en-US" sz="16600" b="1" cap="none" spc="0" dirty="0" smtClean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  <a:endParaRPr lang="en-US" sz="16600" b="1" cap="none" spc="0" dirty="0">
              <a:ln w="13462">
                <a:solidFill>
                  <a:schemeClr val="accent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-1"/>
            <a:ext cx="4152900" cy="24860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ctangle 30"/>
          <p:cNvSpPr/>
          <p:nvPr/>
        </p:nvSpPr>
        <p:spPr>
          <a:xfrm>
            <a:off x="-9526" y="2266351"/>
            <a:ext cx="4160061" cy="248602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004" y="2574027"/>
            <a:ext cx="1462656" cy="1462656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358937" y="-597899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3</a:t>
            </a:r>
            <a:endParaRPr lang="en-US" sz="49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046260" y="2077340"/>
            <a:ext cx="4145739" cy="24860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8046260" y="-2"/>
            <a:ext cx="4155265" cy="22615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4299991" y="-677761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5</a:t>
            </a:r>
          </a:p>
        </p:txBody>
      </p:sp>
      <p:sp>
        <p:nvSpPr>
          <p:cNvPr id="37" name="Rectangle 36"/>
          <p:cNvSpPr/>
          <p:nvPr/>
        </p:nvSpPr>
        <p:spPr>
          <a:xfrm>
            <a:off x="0" y="4530322"/>
            <a:ext cx="4152900" cy="2327678"/>
          </a:xfrm>
          <a:prstGeom prst="rect">
            <a:avLst/>
          </a:prstGeom>
          <a:solidFill>
            <a:srgbClr val="85AB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8039100" y="4530322"/>
            <a:ext cx="4152900" cy="2327678"/>
          </a:xfrm>
          <a:prstGeom prst="rect">
            <a:avLst/>
          </a:prstGeom>
          <a:solidFill>
            <a:srgbClr val="F040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803172" y="9321"/>
            <a:ext cx="105946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LAW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070504" y="24302"/>
            <a:ext cx="84917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DID YOU GUESS IT??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718" y="6350248"/>
            <a:ext cx="487363" cy="487363"/>
          </a:xfrm>
          <a:prstGeom prst="rect">
            <a:avLst/>
          </a:prstGeom>
        </p:spPr>
      </p:pic>
      <p:pic>
        <p:nvPicPr>
          <p:cNvPr id="6" name="Countdow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9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40650" y="2365063"/>
            <a:ext cx="487363" cy="4873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52" y="348529"/>
            <a:ext cx="1462656" cy="14626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2" y="4959141"/>
            <a:ext cx="1462656" cy="146265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84" y="4887592"/>
            <a:ext cx="1462656" cy="14626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939" y="348529"/>
            <a:ext cx="1462656" cy="146265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52" y="2539457"/>
            <a:ext cx="1462656" cy="145214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088" y="2594279"/>
            <a:ext cx="1462656" cy="1452145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4190531" y="-757623"/>
            <a:ext cx="3819954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9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  <a:endParaRPr lang="en-US" sz="4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415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8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3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6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1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4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9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7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500"/>
                            </p:stCondLst>
                            <p:childTnLst>
                              <p:par>
                                <p:cTn id="60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500"/>
                            </p:stCondLst>
                            <p:childTnLst>
                              <p:par>
                                <p:cTn id="70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500"/>
                            </p:stCondLst>
                            <p:childTnLst>
                              <p:par>
                                <p:cTn id="7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5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6500"/>
                            </p:stCondLst>
                            <p:childTnLst>
                              <p:par>
                                <p:cTn id="8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9500"/>
                            </p:stCondLst>
                            <p:childTnLst>
                              <p:par>
                                <p:cTn id="90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25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500"/>
                            </p:stCondLst>
                            <p:childTnLst>
                              <p:par>
                                <p:cTn id="100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6500"/>
                            </p:stCondLst>
                            <p:childTnLst>
                              <p:par>
                                <p:cTn id="10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7500"/>
                            </p:stCondLst>
                            <p:childTnLst>
                              <p:par>
                                <p:cTn id="10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0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 showWhenStopped="0">
                <p:cTn id="1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6" grpId="0" animBg="1"/>
      <p:bldP spid="34" grpId="0" animBg="1"/>
      <p:bldP spid="32" grpId="0" animBg="1"/>
      <p:bldP spid="52" grpId="0"/>
      <p:bldP spid="52" grpId="1"/>
      <p:bldP spid="23" grpId="0"/>
      <p:bldP spid="23" grpId="1"/>
      <p:bldP spid="41" grpId="0"/>
      <p:bldP spid="41" grpId="1"/>
      <p:bldP spid="53" grpId="0"/>
      <p:bldP spid="53" grpId="1"/>
      <p:bldP spid="26" grpId="0" animBg="1"/>
      <p:bldP spid="31" grpId="0" animBg="1"/>
      <p:bldP spid="40" grpId="0"/>
      <p:bldP spid="40" grpId="1"/>
      <p:bldP spid="33" grpId="0" animBg="1"/>
      <p:bldP spid="35" grpId="0" animBg="1"/>
      <p:bldP spid="24" grpId="0"/>
      <p:bldP spid="24" grpId="1"/>
      <p:bldP spid="37" grpId="0" animBg="1"/>
      <p:bldP spid="38" grpId="0" animBg="1"/>
      <p:bldP spid="44" grpId="0"/>
      <p:bldP spid="45" grpId="0"/>
      <p:bldP spid="45" grpId="1"/>
      <p:bldP spid="42" grpId="0"/>
      <p:bldP spid="4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1248</TotalTime>
  <Words>475</Words>
  <Application>Microsoft Office PowerPoint</Application>
  <PresentationFormat>Widescreen</PresentationFormat>
  <Paragraphs>162</Paragraphs>
  <Slides>23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Brush Script MT</vt:lpstr>
      <vt:lpstr>Calibri</vt:lpstr>
      <vt:lpstr>Calibri Light</vt:lpstr>
      <vt:lpstr>Copperplate Gothic Light</vt:lpstr>
      <vt:lpstr>Office Theme</vt:lpstr>
      <vt:lpstr>PowerPoint Presentation</vt:lpstr>
      <vt:lpstr>PowerPoint Presentation</vt:lpstr>
      <vt:lpstr>PowerPoint Presentation</vt:lpstr>
      <vt:lpstr>Jobs within MEDICAL SERVICES</vt:lpstr>
      <vt:lpstr>PowerPoint Presentation</vt:lpstr>
      <vt:lpstr>Jobs within HOSPITALITY</vt:lpstr>
      <vt:lpstr>PowerPoint Presentation</vt:lpstr>
      <vt:lpstr>Jobs within CONSTRUCTION</vt:lpstr>
      <vt:lpstr>PowerPoint Presentation</vt:lpstr>
      <vt:lpstr>Jobs within LAW SERVICES</vt:lpstr>
      <vt:lpstr>PowerPoint Presentation</vt:lpstr>
      <vt:lpstr>Jobs within AGRICULTURE</vt:lpstr>
      <vt:lpstr>PowerPoint Presentation</vt:lpstr>
      <vt:lpstr>Jobs within SPORT</vt:lpstr>
      <vt:lpstr>PowerPoint Presentation</vt:lpstr>
      <vt:lpstr>Jobs within CARE SERVICES</vt:lpstr>
      <vt:lpstr>PowerPoint Presentation</vt:lpstr>
      <vt:lpstr>Jobs within UNIFORM SERVICES</vt:lpstr>
      <vt:lpstr>PowerPoint Presentation</vt:lpstr>
      <vt:lpstr>Jobs within FINANCIAL SERVICES</vt:lpstr>
      <vt:lpstr>PowerPoint Presentation</vt:lpstr>
      <vt:lpstr>Jobs within DIGITAL</vt:lpstr>
      <vt:lpstr>PowerPoint Presentation</vt:lpstr>
    </vt:vector>
  </TitlesOfParts>
  <Company>States of Jersey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Holbrey</dc:creator>
  <cp:lastModifiedBy>James Holbrey</cp:lastModifiedBy>
  <cp:revision>124</cp:revision>
  <dcterms:created xsi:type="dcterms:W3CDTF">2020-09-10T10:02:50Z</dcterms:created>
  <dcterms:modified xsi:type="dcterms:W3CDTF">2020-09-24T14:42:36Z</dcterms:modified>
</cp:coreProperties>
</file>