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256" r:id="rId3"/>
    <p:sldId id="290" r:id="rId4"/>
    <p:sldId id="278" r:id="rId5"/>
    <p:sldId id="281" r:id="rId6"/>
    <p:sldId id="282" r:id="rId7"/>
    <p:sldId id="285" r:id="rId8"/>
    <p:sldId id="284" r:id="rId9"/>
    <p:sldId id="283" r:id="rId10"/>
    <p:sldId id="286" r:id="rId11"/>
    <p:sldId id="287" r:id="rId12"/>
    <p:sldId id="288" r:id="rId13"/>
    <p:sldId id="289" r:id="rId14"/>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8749"/>
    <a:srgbClr val="F2AC1C"/>
    <a:srgbClr val="EE3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743" autoAdjust="0"/>
  </p:normalViewPr>
  <p:slideViewPr>
    <p:cSldViewPr snapToObjects="1">
      <p:cViewPr varScale="1">
        <p:scale>
          <a:sx n="64" d="100"/>
          <a:sy n="64" d="100"/>
        </p:scale>
        <p:origin x="288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3468" y="264"/>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89938" cy="493633"/>
          </a:xfrm>
          <a:prstGeom prst="rect">
            <a:avLst/>
          </a:prstGeom>
        </p:spPr>
        <p:txBody>
          <a:bodyPr vert="horz" lIns="90608" tIns="45304" rIns="90608" bIns="45304" rtlCol="0"/>
          <a:lstStyle>
            <a:lvl1pPr algn="l">
              <a:defRPr sz="1200"/>
            </a:lvl1pPr>
          </a:lstStyle>
          <a:p>
            <a:endParaRPr lang="en-GB"/>
          </a:p>
        </p:txBody>
      </p:sp>
      <p:sp>
        <p:nvSpPr>
          <p:cNvPr id="3" name="Date Placeholder 2"/>
          <p:cNvSpPr>
            <a:spLocks noGrp="1"/>
          </p:cNvSpPr>
          <p:nvPr>
            <p:ph type="dt" idx="1"/>
          </p:nvPr>
        </p:nvSpPr>
        <p:spPr>
          <a:xfrm>
            <a:off x="3777608" y="0"/>
            <a:ext cx="2889938" cy="493633"/>
          </a:xfrm>
          <a:prstGeom prst="rect">
            <a:avLst/>
          </a:prstGeom>
        </p:spPr>
        <p:txBody>
          <a:bodyPr vert="horz" lIns="90608" tIns="45304" rIns="90608" bIns="45304" rtlCol="0"/>
          <a:lstStyle>
            <a:lvl1pPr algn="r">
              <a:defRPr sz="1200"/>
            </a:lvl1pPr>
          </a:lstStyle>
          <a:p>
            <a:fld id="{2B2CB3F3-DEAC-49B3-AFBD-6297580D9B93}" type="datetimeFigureOut">
              <a:rPr lang="en-GB" smtClean="0"/>
              <a:t>30/09/2020</a:t>
            </a:fld>
            <a:endParaRPr lang="en-GB"/>
          </a:p>
        </p:txBody>
      </p:sp>
      <p:sp>
        <p:nvSpPr>
          <p:cNvPr id="4" name="Slide Image Placeholder 3"/>
          <p:cNvSpPr>
            <a:spLocks noGrp="1" noRot="1" noChangeAspect="1"/>
          </p:cNvSpPr>
          <p:nvPr>
            <p:ph type="sldImg" idx="2"/>
          </p:nvPr>
        </p:nvSpPr>
        <p:spPr>
          <a:xfrm>
            <a:off x="866775" y="739775"/>
            <a:ext cx="4935538" cy="3702050"/>
          </a:xfrm>
          <a:prstGeom prst="rect">
            <a:avLst/>
          </a:prstGeom>
          <a:noFill/>
          <a:ln w="12700">
            <a:solidFill>
              <a:prstClr val="black"/>
            </a:solidFill>
          </a:ln>
        </p:spPr>
        <p:txBody>
          <a:bodyPr vert="horz" lIns="90608" tIns="45304" rIns="90608" bIns="45304"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0608" tIns="45304" rIns="90608" bIns="453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377318"/>
            <a:ext cx="2889938" cy="493633"/>
          </a:xfrm>
          <a:prstGeom prst="rect">
            <a:avLst/>
          </a:prstGeom>
        </p:spPr>
        <p:txBody>
          <a:bodyPr vert="horz" lIns="90608" tIns="45304" rIns="90608" bIns="45304" rtlCol="0" anchor="b"/>
          <a:lstStyle>
            <a:lvl1pPr algn="l">
              <a:defRPr sz="1200"/>
            </a:lvl1pPr>
          </a:lstStyle>
          <a:p>
            <a:endParaRPr lang="en-GB"/>
          </a:p>
        </p:txBody>
      </p:sp>
      <p:sp>
        <p:nvSpPr>
          <p:cNvPr id="7" name="Slide Number Placeholder 6"/>
          <p:cNvSpPr>
            <a:spLocks noGrp="1"/>
          </p:cNvSpPr>
          <p:nvPr>
            <p:ph type="sldNum" sz="quarter" idx="5"/>
          </p:nvPr>
        </p:nvSpPr>
        <p:spPr>
          <a:xfrm>
            <a:off x="3777608" y="9377318"/>
            <a:ext cx="2889938" cy="493633"/>
          </a:xfrm>
          <a:prstGeom prst="rect">
            <a:avLst/>
          </a:prstGeom>
        </p:spPr>
        <p:txBody>
          <a:bodyPr vert="horz" lIns="90608" tIns="45304" rIns="90608" bIns="45304" rtlCol="0" anchor="b"/>
          <a:lstStyle>
            <a:lvl1pPr algn="r">
              <a:defRPr sz="1200"/>
            </a:lvl1pPr>
          </a:lstStyle>
          <a:p>
            <a:fld id="{A4F14261-2A7E-4D95-86CA-7695ADFA6859}" type="slidenum">
              <a:rPr lang="en-GB" smtClean="0"/>
              <a:t>‹#›</a:t>
            </a:fld>
            <a:endParaRPr lang="en-GB"/>
          </a:p>
        </p:txBody>
      </p:sp>
    </p:spTree>
    <p:extLst>
      <p:ext uri="{BB962C8B-B14F-4D97-AF65-F5344CB8AC3E}">
        <p14:creationId xmlns:p14="http://schemas.microsoft.com/office/powerpoint/2010/main" val="265729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F14261-2A7E-4D95-86CA-7695ADFA6859}" type="slidenum">
              <a:rPr lang="en-GB" smtClean="0"/>
              <a:t>1</a:t>
            </a:fld>
            <a:endParaRPr lang="en-GB"/>
          </a:p>
        </p:txBody>
      </p:sp>
    </p:spTree>
    <p:extLst>
      <p:ext uri="{BB962C8B-B14F-4D97-AF65-F5344CB8AC3E}">
        <p14:creationId xmlns:p14="http://schemas.microsoft.com/office/powerpoint/2010/main" val="68845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much</a:t>
            </a:r>
            <a:r>
              <a:rPr lang="en-GB" baseline="0" dirty="0" smtClean="0"/>
              <a:t> to say here other than Les Amis staff respect the residents and the residents respect the staff!</a:t>
            </a:r>
          </a:p>
          <a:p>
            <a:endParaRPr lang="en-GB" baseline="0" dirty="0" smtClean="0"/>
          </a:p>
          <a:p>
            <a:r>
              <a:rPr lang="en-GB" baseline="0" dirty="0" smtClean="0"/>
              <a:t>If one of our residents is unable to do something it is about looking for alternative ways to do it!</a:t>
            </a:r>
          </a:p>
          <a:p>
            <a:endParaRPr lang="en-GB" baseline="0" dirty="0" smtClean="0"/>
          </a:p>
          <a:p>
            <a:r>
              <a:rPr lang="en-GB" baseline="0" dirty="0" smtClean="0"/>
              <a:t>It’s all building respect and giving them values and building their self-esteem. </a:t>
            </a:r>
            <a:endParaRPr lang="en-GB" dirty="0"/>
          </a:p>
        </p:txBody>
      </p:sp>
      <p:sp>
        <p:nvSpPr>
          <p:cNvPr id="4" name="Slide Number Placeholder 3"/>
          <p:cNvSpPr>
            <a:spLocks noGrp="1"/>
          </p:cNvSpPr>
          <p:nvPr>
            <p:ph type="sldNum" sz="quarter" idx="10"/>
          </p:nvPr>
        </p:nvSpPr>
        <p:spPr/>
        <p:txBody>
          <a:bodyPr/>
          <a:lstStyle/>
          <a:p>
            <a:fld id="{A4F14261-2A7E-4D95-86CA-7695ADFA6859}" type="slidenum">
              <a:rPr lang="en-GB" smtClean="0"/>
              <a:t>10</a:t>
            </a:fld>
            <a:endParaRPr lang="en-GB"/>
          </a:p>
        </p:txBody>
      </p:sp>
    </p:spTree>
    <p:extLst>
      <p:ext uri="{BB962C8B-B14F-4D97-AF65-F5344CB8AC3E}">
        <p14:creationId xmlns:p14="http://schemas.microsoft.com/office/powerpoint/2010/main" val="278671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Customer</a:t>
            </a:r>
            <a:r>
              <a:rPr lang="en-GB" baseline="0" dirty="0" smtClean="0"/>
              <a:t> service:-</a:t>
            </a:r>
          </a:p>
          <a:p>
            <a:pPr marL="169890" indent="-169890">
              <a:buFont typeface="Arial" panose="020B0604020202020204" pitchFamily="34" charset="0"/>
              <a:buChar char="•"/>
            </a:pPr>
            <a:r>
              <a:rPr lang="en-GB" baseline="0" dirty="0" smtClean="0"/>
              <a:t>Listen to our customer, our residents and service users – resident surveys, residents meetings, </a:t>
            </a:r>
          </a:p>
          <a:p>
            <a:pPr marL="169890" marR="0" indent="-1698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Listen to our staff who are the forefront of the organisation – staff surveys, focus groups, staff involvement in changes, good communication, rewards and recognition and a people strategy.</a:t>
            </a:r>
            <a:r>
              <a:rPr lang="en-GB" dirty="0" smtClean="0"/>
              <a:t> Through this process we </a:t>
            </a:r>
            <a:r>
              <a:rPr lang="en-GB" baseline="0" dirty="0" smtClean="0"/>
              <a:t>have been awarded Investors In People Silver Award; top 5% of all organisations who have been assessed</a:t>
            </a:r>
          </a:p>
          <a:p>
            <a:pPr marL="169890" indent="-169890">
              <a:buFont typeface="Arial" panose="020B0604020202020204" pitchFamily="34" charset="0"/>
              <a:buChar char="•"/>
            </a:pPr>
            <a:r>
              <a:rPr lang="en-GB" dirty="0" smtClean="0"/>
              <a:t>We have a strong ethos at Les Amis and expect a high standard of support for our residents , to achieve this we ensure all of our staff are fully </a:t>
            </a:r>
            <a:r>
              <a:rPr lang="en-GB" baseline="0" dirty="0" smtClean="0"/>
              <a:t>trained to meet requirements of role:-  New staff take</a:t>
            </a:r>
            <a:r>
              <a:rPr lang="en-GB" dirty="0" smtClean="0"/>
              <a:t> part in a </a:t>
            </a:r>
            <a:r>
              <a:rPr lang="en-GB" baseline="0" dirty="0" smtClean="0"/>
              <a:t>12 week induction, which includes</a:t>
            </a:r>
            <a:r>
              <a:rPr lang="en-GB" dirty="0" smtClean="0"/>
              <a:t> all the </a:t>
            </a:r>
            <a:r>
              <a:rPr lang="en-GB" baseline="0" dirty="0" smtClean="0"/>
              <a:t> mandatory training</a:t>
            </a:r>
            <a:r>
              <a:rPr lang="en-GB" dirty="0" smtClean="0"/>
              <a:t> and ensures that they have a good knowledge and understanding of the role before being signed off as competent.</a:t>
            </a:r>
          </a:p>
          <a:p>
            <a:pPr marL="169890" indent="-169890">
              <a:buFont typeface="Arial" panose="020B0604020202020204" pitchFamily="34" charset="0"/>
              <a:buChar char="•"/>
            </a:pPr>
            <a:r>
              <a:rPr lang="en-GB" dirty="0" smtClean="0"/>
              <a:t>We have a robust management system in place that provides a level of governance throughout the organisation, this ensures that we are always working to the highest standard of support.</a:t>
            </a:r>
          </a:p>
          <a:p>
            <a:pPr marL="169890" indent="-169890">
              <a:buFont typeface="Arial" panose="020B0604020202020204" pitchFamily="34" charset="0"/>
              <a:buChar char="•"/>
            </a:pPr>
            <a:r>
              <a:rPr lang="en-GB" dirty="0" smtClean="0"/>
              <a:t>Professional relationship with external organisations and families, promotes good partnership working</a:t>
            </a:r>
            <a:r>
              <a:rPr lang="en-GB" baseline="0" dirty="0" smtClean="0"/>
              <a:t> and customer service</a:t>
            </a:r>
            <a:r>
              <a:rPr lang="en-GB" dirty="0" smtClean="0"/>
              <a:t>.</a:t>
            </a:r>
          </a:p>
          <a:p>
            <a:endParaRPr lang="en-GB" dirty="0" smtClean="0"/>
          </a:p>
          <a:p>
            <a:pPr marL="169890" indent="-169890">
              <a:buFont typeface="Arial" panose="020B0604020202020204" pitchFamily="34" charset="0"/>
              <a:buChar char="•"/>
            </a:pPr>
            <a:r>
              <a:rPr lang="en-GB" dirty="0" smtClean="0"/>
              <a:t>Les Amis has a great reputation on the Island and the past few years we have done a lot of promotional work to help raise awareness of the charity, we won several awards including CIPD (Chartered Institute for Personal Development, most successful change management programme in 2015), we won Charity of the year and won Large not for profit organisation of the year.</a:t>
            </a:r>
          </a:p>
          <a:p>
            <a:pPr marL="169890" indent="-169890">
              <a:buFont typeface="Arial" panose="020B0604020202020204" pitchFamily="34" charset="0"/>
              <a:buChar char="•"/>
            </a:pPr>
            <a:endParaRPr lang="en-GB" dirty="0"/>
          </a:p>
          <a:p>
            <a:pPr marL="169890" indent="-16989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4F14261-2A7E-4D95-86CA-7695ADFA6859}" type="slidenum">
              <a:rPr lang="en-GB" smtClean="0"/>
              <a:t>11</a:t>
            </a:fld>
            <a:endParaRPr lang="en-GB"/>
          </a:p>
        </p:txBody>
      </p:sp>
    </p:spTree>
    <p:extLst>
      <p:ext uri="{BB962C8B-B14F-4D97-AF65-F5344CB8AC3E}">
        <p14:creationId xmlns:p14="http://schemas.microsoft.com/office/powerpoint/2010/main" val="314183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 personally believe to be the at the heart of the customer service at Les Amis, is the pride and love that the staff have for their jobs. The positivity and proudness that shines through when staff talk about the residents they support and the organisation they work for is what I believe to be one of the most important factors in customer service.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4F14261-2A7E-4D95-86CA-7695ADFA6859}" type="slidenum">
              <a:rPr lang="en-GB" smtClean="0"/>
              <a:t>12</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154" y="815790"/>
            <a:ext cx="3637558" cy="5384901"/>
          </a:xfrm>
          <a:prstGeom prst="rect">
            <a:avLst/>
          </a:prstGeom>
        </p:spPr>
      </p:pic>
    </p:spTree>
    <p:extLst>
      <p:ext uri="{BB962C8B-B14F-4D97-AF65-F5344CB8AC3E}">
        <p14:creationId xmlns:p14="http://schemas.microsoft.com/office/powerpoint/2010/main" val="181286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 everyone</a:t>
            </a:r>
            <a:r>
              <a:rPr lang="en-GB" baseline="0" dirty="0" smtClean="0"/>
              <a:t> </a:t>
            </a:r>
            <a:r>
              <a:rPr lang="en-GB" dirty="0" smtClean="0"/>
              <a:t>my name is Jason</a:t>
            </a:r>
            <a:r>
              <a:rPr lang="en-GB" baseline="0" dirty="0" smtClean="0"/>
              <a:t> Loveless</a:t>
            </a:r>
            <a:r>
              <a:rPr lang="en-GB" dirty="0" smtClean="0"/>
              <a:t> and I am the Head of Compliance at Les Amis. </a:t>
            </a:r>
          </a:p>
          <a:p>
            <a:endParaRPr lang="en-GB" dirty="0" smtClean="0"/>
          </a:p>
          <a:p>
            <a:r>
              <a:rPr lang="en-GB" dirty="0" smtClean="0"/>
              <a:t>Just to</a:t>
            </a:r>
            <a:r>
              <a:rPr lang="en-GB" baseline="0" dirty="0" smtClean="0"/>
              <a:t> give you a bit of background...</a:t>
            </a:r>
          </a:p>
          <a:p>
            <a:endParaRPr lang="en-GB" baseline="0" dirty="0" smtClean="0"/>
          </a:p>
          <a:p>
            <a:r>
              <a:rPr lang="en-GB" baseline="0" dirty="0" smtClean="0"/>
              <a:t>I joined Les Amis 7 years ago as a support worker and gradually worked my way through DPM, PM, </a:t>
            </a:r>
            <a:r>
              <a:rPr lang="en-GB" baseline="0" dirty="0" err="1" smtClean="0"/>
              <a:t>HoS</a:t>
            </a:r>
            <a:r>
              <a:rPr lang="en-GB" baseline="0" dirty="0" smtClean="0"/>
              <a:t> then </a:t>
            </a:r>
            <a:r>
              <a:rPr lang="en-GB" baseline="0" dirty="0" err="1" smtClean="0"/>
              <a:t>HoC</a:t>
            </a:r>
            <a:r>
              <a:rPr lang="en-GB" baseline="0" dirty="0" smtClean="0"/>
              <a:t> during which time I completed CMI level 5. </a:t>
            </a:r>
          </a:p>
          <a:p>
            <a:endParaRPr lang="en-GB" baseline="0" dirty="0" smtClean="0"/>
          </a:p>
          <a:p>
            <a:r>
              <a:rPr lang="en-GB" baseline="0" dirty="0" smtClean="0"/>
              <a:t>Prior to Les Amis I worked for NSPCC and helped set up a family centre called Pathways in St Clements and started the first Dad’s Club in the island.</a:t>
            </a:r>
          </a:p>
          <a:p>
            <a:endParaRPr lang="en-GB" baseline="0" dirty="0" smtClean="0"/>
          </a:p>
          <a:p>
            <a:r>
              <a:rPr lang="en-GB" baseline="0" dirty="0" smtClean="0"/>
              <a:t>And prior to that I was a TA, dance and drama teacher and professional dancer!</a:t>
            </a:r>
          </a:p>
          <a:p>
            <a:r>
              <a:rPr lang="en-GB" baseline="0" dirty="0" smtClean="0"/>
              <a:t> </a:t>
            </a:r>
          </a:p>
          <a:p>
            <a:r>
              <a:rPr lang="en-GB" baseline="0" dirty="0" smtClean="0"/>
              <a:t>I am also safeguarding lead for Les Amis and deliver our Adult and Children’s Safeguarding training as well as equality and inclusion training. Myself and one of my managers are currently designing new </a:t>
            </a:r>
            <a:r>
              <a:rPr lang="en-GB" baseline="0" dirty="0" err="1" smtClean="0"/>
              <a:t>uatism</a:t>
            </a:r>
            <a:r>
              <a:rPr lang="en-GB" baseline="0" dirty="0" smtClean="0"/>
              <a:t> training that will roll out across the organisation.</a:t>
            </a:r>
          </a:p>
          <a:p>
            <a:endParaRPr lang="en-GB" baseline="0" dirty="0" smtClean="0"/>
          </a:p>
          <a:p>
            <a:r>
              <a:rPr lang="en-GB" baseline="0" dirty="0" smtClean="0"/>
              <a:t>Good customer service is important to me. Although it can be simple it is not always easy to do! At Les Amis our customers are the residents and services users, they are at the heart of everything we do and of course in any business working in HR my customers will always be the staff too. </a:t>
            </a:r>
          </a:p>
          <a:p>
            <a:endParaRPr lang="en-GB" baseline="0" dirty="0" smtClean="0"/>
          </a:p>
          <a:p>
            <a:r>
              <a:rPr lang="en-GB" baseline="0" dirty="0" smtClean="0"/>
              <a:t>So enough about me…lets move on to Les Amis. </a:t>
            </a:r>
          </a:p>
        </p:txBody>
      </p:sp>
      <p:sp>
        <p:nvSpPr>
          <p:cNvPr id="4" name="Slide Number Placeholder 3"/>
          <p:cNvSpPr>
            <a:spLocks noGrp="1"/>
          </p:cNvSpPr>
          <p:nvPr>
            <p:ph type="sldNum" sz="quarter" idx="10"/>
          </p:nvPr>
        </p:nvSpPr>
        <p:spPr/>
        <p:txBody>
          <a:bodyPr/>
          <a:lstStyle/>
          <a:p>
            <a:fld id="{A4F14261-2A7E-4D95-86CA-7695ADFA6859}" type="slidenum">
              <a:rPr lang="en-GB" smtClean="0"/>
              <a:t>2</a:t>
            </a:fld>
            <a:endParaRPr lang="en-GB"/>
          </a:p>
        </p:txBody>
      </p:sp>
    </p:spTree>
    <p:extLst>
      <p:ext uri="{BB962C8B-B14F-4D97-AF65-F5344CB8AC3E}">
        <p14:creationId xmlns:p14="http://schemas.microsoft.com/office/powerpoint/2010/main" val="85916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42 years old!</a:t>
            </a:r>
            <a:r>
              <a:rPr lang="en-GB" baseline="0" dirty="0" smtClean="0"/>
              <a:t> </a:t>
            </a:r>
            <a:endParaRPr lang="en-GB" dirty="0" smtClean="0"/>
          </a:p>
          <a:p>
            <a:r>
              <a:rPr lang="en-GB" dirty="0" smtClean="0"/>
              <a:t>84 perm residents.</a:t>
            </a:r>
          </a:p>
          <a:p>
            <a:endParaRPr lang="en-GB" dirty="0"/>
          </a:p>
        </p:txBody>
      </p:sp>
      <p:sp>
        <p:nvSpPr>
          <p:cNvPr id="4" name="Slide Number Placeholder 3"/>
          <p:cNvSpPr>
            <a:spLocks noGrp="1"/>
          </p:cNvSpPr>
          <p:nvPr>
            <p:ph type="sldNum" sz="quarter" idx="10"/>
          </p:nvPr>
        </p:nvSpPr>
        <p:spPr/>
        <p:txBody>
          <a:bodyPr/>
          <a:lstStyle/>
          <a:p>
            <a:fld id="{A4F14261-2A7E-4D95-86CA-7695ADFA6859}"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59339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F14261-2A7E-4D95-86CA-7695ADFA6859}" type="slidenum">
              <a:rPr lang="en-GB" smtClean="0"/>
              <a:t>4</a:t>
            </a:fld>
            <a:endParaRPr lang="en-GB"/>
          </a:p>
        </p:txBody>
      </p:sp>
    </p:spTree>
    <p:extLst>
      <p:ext uri="{BB962C8B-B14F-4D97-AF65-F5344CB8AC3E}">
        <p14:creationId xmlns:p14="http://schemas.microsoft.com/office/powerpoint/2010/main" val="248983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GB" dirty="0" smtClean="0"/>
              <a:t>Discuss peoples own perception</a:t>
            </a:r>
            <a:r>
              <a:rPr lang="en-GB" baseline="0" dirty="0" smtClean="0"/>
              <a:t> of being a support worker? Can you think of the difference between a support worker and a healthcare assistant or carer?</a:t>
            </a:r>
            <a:endParaRPr lang="en-GB" dirty="0" smtClean="0"/>
          </a:p>
          <a:p>
            <a:endParaRPr lang="en-GB" dirty="0" smtClean="0"/>
          </a:p>
          <a:p>
            <a:r>
              <a:rPr lang="en-GB" dirty="0" smtClean="0"/>
              <a:t>Care - end of life</a:t>
            </a:r>
          </a:p>
          <a:p>
            <a:r>
              <a:rPr lang="en-GB" dirty="0" smtClean="0"/>
              <a:t>Support</a:t>
            </a:r>
            <a:r>
              <a:rPr lang="en-GB" baseline="0" dirty="0" smtClean="0"/>
              <a:t> – is all about living! </a:t>
            </a:r>
          </a:p>
          <a:p>
            <a:endParaRPr lang="en-GB" baseline="0" dirty="0" smtClean="0"/>
          </a:p>
          <a:p>
            <a:r>
              <a:rPr lang="en-GB" baseline="0" dirty="0" smtClean="0"/>
              <a:t>At Les Amis we have core values for our residents, service users and our staff. We call them the 5 accomplishments and these are extremely important to us in relation to the customer service we provide. We continuously aim to promote practice excellence and aim for personalisation for our residents and service users. </a:t>
            </a:r>
          </a:p>
          <a:p>
            <a:endParaRPr lang="en-GB" baseline="0" dirty="0" smtClean="0"/>
          </a:p>
          <a:p>
            <a:r>
              <a:rPr lang="en-GB" baseline="0" dirty="0" smtClean="0"/>
              <a:t>So the first accomplishment is…</a:t>
            </a:r>
            <a:endParaRPr lang="en-GB" dirty="0"/>
          </a:p>
        </p:txBody>
      </p:sp>
      <p:sp>
        <p:nvSpPr>
          <p:cNvPr id="4" name="Slide Number Placeholder 3"/>
          <p:cNvSpPr>
            <a:spLocks noGrp="1"/>
          </p:cNvSpPr>
          <p:nvPr>
            <p:ph type="sldNum" sz="quarter" idx="10"/>
          </p:nvPr>
        </p:nvSpPr>
        <p:spPr/>
        <p:txBody>
          <a:bodyPr/>
          <a:lstStyle/>
          <a:p>
            <a:fld id="{A4F14261-2A7E-4D95-86CA-7695ADFA6859}" type="slidenum">
              <a:rPr lang="en-GB" smtClean="0"/>
              <a:t>5</a:t>
            </a:fld>
            <a:endParaRPr lang="en-GB"/>
          </a:p>
        </p:txBody>
      </p:sp>
    </p:spTree>
    <p:extLst>
      <p:ext uri="{BB962C8B-B14F-4D97-AF65-F5344CB8AC3E}">
        <p14:creationId xmlns:p14="http://schemas.microsoft.com/office/powerpoint/2010/main" val="61661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Les Amis we enable the residents and SU to make their</a:t>
            </a:r>
            <a:r>
              <a:rPr lang="en-GB" baseline="0" dirty="0" smtClean="0"/>
              <a:t> own </a:t>
            </a:r>
            <a:r>
              <a:rPr lang="en-GB" dirty="0" smtClean="0"/>
              <a:t>choices the same way as we do! </a:t>
            </a:r>
          </a:p>
          <a:p>
            <a:endParaRPr lang="en-GB" dirty="0" smtClean="0"/>
          </a:p>
          <a:p>
            <a:r>
              <a:rPr lang="en-GB" dirty="0" smtClean="0"/>
              <a:t>Making choices is something we take for granted,</a:t>
            </a:r>
            <a:r>
              <a:rPr lang="en-GB" baseline="0" dirty="0" smtClean="0"/>
              <a:t> we are making choices all the time from when we wake up. What to wear, what to have for breakfast, when to leave for work…etc. </a:t>
            </a:r>
          </a:p>
          <a:p>
            <a:r>
              <a:rPr lang="en-GB" baseline="0" dirty="0" smtClean="0"/>
              <a:t>Some of the residents don’t have that privilege because of their learning disability. </a:t>
            </a:r>
          </a:p>
          <a:p>
            <a:endParaRPr lang="en-GB" baseline="0" dirty="0" smtClean="0"/>
          </a:p>
          <a:p>
            <a:r>
              <a:rPr lang="en-GB" baseline="0" dirty="0" smtClean="0"/>
              <a:t>These pictures show how are residents make their own choices. </a:t>
            </a:r>
          </a:p>
          <a:p>
            <a:endParaRPr lang="en-GB" baseline="0" dirty="0" smtClean="0"/>
          </a:p>
          <a:p>
            <a:r>
              <a:rPr lang="en-GB" baseline="0" dirty="0" smtClean="0"/>
              <a:t>This is Val, she is a complete adrenalin junkie! Here she is completing her first sky dive, in fact Val has now done 4 sky dives! This is Val’s choice, obviously jumping out a plane is a massive risk but we’re here to support Val’s choices and to make sure the residents are aware and understand all the risks involved but at the end of the day it is Val’s choice.</a:t>
            </a:r>
          </a:p>
          <a:p>
            <a:endParaRPr lang="en-GB" baseline="0" dirty="0" smtClean="0"/>
          </a:p>
          <a:p>
            <a:r>
              <a:rPr lang="en-GB" baseline="0" dirty="0" smtClean="0"/>
              <a:t>We often ask new recruits what they would do if a resident decided to start smoking. How would you support that?</a:t>
            </a:r>
            <a:r>
              <a:rPr lang="en-GB" baseline="0" dirty="0"/>
              <a:t> </a:t>
            </a:r>
            <a:r>
              <a:rPr lang="en-GB" baseline="0" dirty="0" smtClean="0"/>
              <a:t>We would make them aware of all the health risks, explain the cost of smoking…but we are there to make sure the risks are minimised for them. Maybe you would make them aware of Vapours BUT we have to remember if a residents makes that choice to smoke then that is their choice. </a:t>
            </a:r>
          </a:p>
        </p:txBody>
      </p:sp>
      <p:sp>
        <p:nvSpPr>
          <p:cNvPr id="4" name="Slide Number Placeholder 3"/>
          <p:cNvSpPr>
            <a:spLocks noGrp="1"/>
          </p:cNvSpPr>
          <p:nvPr>
            <p:ph type="sldNum" sz="quarter" idx="10"/>
          </p:nvPr>
        </p:nvSpPr>
        <p:spPr/>
        <p:txBody>
          <a:bodyPr/>
          <a:lstStyle/>
          <a:p>
            <a:fld id="{A4F14261-2A7E-4D95-86CA-7695ADFA6859}" type="slidenum">
              <a:rPr lang="en-GB" smtClean="0"/>
              <a:t>6</a:t>
            </a:fld>
            <a:endParaRPr lang="en-GB"/>
          </a:p>
        </p:txBody>
      </p:sp>
    </p:spTree>
    <p:extLst>
      <p:ext uri="{BB962C8B-B14F-4D97-AF65-F5344CB8AC3E}">
        <p14:creationId xmlns:p14="http://schemas.microsoft.com/office/powerpoint/2010/main" val="142241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Les Amis we ensure our residents have equal opportunities and are</a:t>
            </a:r>
            <a:r>
              <a:rPr lang="en-GB" baseline="0" dirty="0" smtClean="0"/>
              <a:t> present within the community.</a:t>
            </a:r>
          </a:p>
          <a:p>
            <a:endParaRPr lang="en-GB" baseline="0" dirty="0" smtClean="0"/>
          </a:p>
          <a:p>
            <a:r>
              <a:rPr lang="en-GB" baseline="0" dirty="0" smtClean="0"/>
              <a:t>Years ago people with learning disabilities would be kept out of the community. Nowadays there is better understanding of learning disabilities and our residents are involved in the community as much as we are. </a:t>
            </a:r>
          </a:p>
          <a:p>
            <a:endParaRPr lang="en-GB" baseline="0" dirty="0" smtClean="0"/>
          </a:p>
          <a:p>
            <a:r>
              <a:rPr lang="en-GB" baseline="0" dirty="0" smtClean="0"/>
              <a:t>Island Games – Games Makers, Same training, World Host recognised Customer Services training. </a:t>
            </a:r>
          </a:p>
          <a:p>
            <a:endParaRPr lang="en-GB" baseline="0" dirty="0" smtClean="0"/>
          </a:p>
          <a:p>
            <a:r>
              <a:rPr lang="en-GB" baseline="0" dirty="0" smtClean="0"/>
              <a:t>Choir – Christmas Choir, started a few years ago in one church now other churches are approaching us to be involved in their Christmas Carol Service.  </a:t>
            </a:r>
          </a:p>
          <a:p>
            <a:endParaRPr lang="en-GB" baseline="0" dirty="0" smtClean="0"/>
          </a:p>
          <a:p>
            <a:r>
              <a:rPr lang="en-GB" baseline="0" dirty="0" smtClean="0"/>
              <a:t>Battle of </a:t>
            </a:r>
            <a:r>
              <a:rPr lang="en-GB" baseline="0" smtClean="0"/>
              <a:t>Flowers this year x 4 awards!</a:t>
            </a:r>
            <a:endParaRPr lang="en-GB" dirty="0"/>
          </a:p>
        </p:txBody>
      </p:sp>
      <p:sp>
        <p:nvSpPr>
          <p:cNvPr id="4" name="Slide Number Placeholder 3"/>
          <p:cNvSpPr>
            <a:spLocks noGrp="1"/>
          </p:cNvSpPr>
          <p:nvPr>
            <p:ph type="sldNum" sz="quarter" idx="10"/>
          </p:nvPr>
        </p:nvSpPr>
        <p:spPr/>
        <p:txBody>
          <a:bodyPr/>
          <a:lstStyle/>
          <a:p>
            <a:fld id="{A4F14261-2A7E-4D95-86CA-7695ADFA6859}" type="slidenum">
              <a:rPr lang="en-GB" smtClean="0"/>
              <a:t>7</a:t>
            </a:fld>
            <a:endParaRPr lang="en-GB"/>
          </a:p>
        </p:txBody>
      </p:sp>
    </p:spTree>
    <p:extLst>
      <p:ext uri="{BB962C8B-B14F-4D97-AF65-F5344CB8AC3E}">
        <p14:creationId xmlns:p14="http://schemas.microsoft.com/office/powerpoint/2010/main" val="53945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supporting people to gain new</a:t>
            </a:r>
            <a:r>
              <a:rPr lang="en-GB" baseline="0" dirty="0" smtClean="0"/>
              <a:t> skills, it is all about up-skilling.</a:t>
            </a:r>
          </a:p>
          <a:p>
            <a:endParaRPr lang="en-GB" baseline="0" dirty="0" smtClean="0"/>
          </a:p>
          <a:p>
            <a:r>
              <a:rPr lang="en-GB" baseline="0" dirty="0" smtClean="0"/>
              <a:t>Can be from cooking, to reading even life saving!</a:t>
            </a:r>
          </a:p>
          <a:p>
            <a:endParaRPr lang="en-GB" baseline="0" dirty="0" smtClean="0"/>
          </a:p>
          <a:p>
            <a:r>
              <a:rPr lang="en-GB" baseline="0" dirty="0" smtClean="0"/>
              <a:t>One of residents said they would love to be a life guard so some of the support workers arranged for residents to be life guards for a day! Where they learnt first aid and learned how to conduct a rescue. </a:t>
            </a:r>
          </a:p>
          <a:p>
            <a:endParaRPr lang="en-GB" baseline="0" dirty="0" smtClean="0"/>
          </a:p>
          <a:p>
            <a:r>
              <a:rPr lang="en-GB" baseline="0" dirty="0" smtClean="0"/>
              <a:t>If a resident shows an interest in learning a new skill our job is to provide the resources and contacts to build and develop those skills. </a:t>
            </a:r>
            <a:endParaRPr lang="en-GB" dirty="0"/>
          </a:p>
        </p:txBody>
      </p:sp>
      <p:sp>
        <p:nvSpPr>
          <p:cNvPr id="4" name="Slide Number Placeholder 3"/>
          <p:cNvSpPr>
            <a:spLocks noGrp="1"/>
          </p:cNvSpPr>
          <p:nvPr>
            <p:ph type="sldNum" sz="quarter" idx="10"/>
          </p:nvPr>
        </p:nvSpPr>
        <p:spPr/>
        <p:txBody>
          <a:bodyPr/>
          <a:lstStyle/>
          <a:p>
            <a:fld id="{A4F14261-2A7E-4D95-86CA-7695ADFA6859}" type="slidenum">
              <a:rPr lang="en-GB" smtClean="0"/>
              <a:t>8</a:t>
            </a:fld>
            <a:endParaRPr lang="en-GB"/>
          </a:p>
        </p:txBody>
      </p:sp>
    </p:spTree>
    <p:extLst>
      <p:ext uri="{BB962C8B-B14F-4D97-AF65-F5344CB8AC3E}">
        <p14:creationId xmlns:p14="http://schemas.microsoft.com/office/powerpoint/2010/main" val="331238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all about ensuring our</a:t>
            </a:r>
            <a:r>
              <a:rPr lang="en-GB" baseline="0" dirty="0" smtClean="0"/>
              <a:t> residents maintain positive relationships inside AND outside Les Amis. </a:t>
            </a:r>
          </a:p>
          <a:p>
            <a:endParaRPr lang="en-GB" baseline="0" dirty="0" smtClean="0"/>
          </a:p>
          <a:p>
            <a:r>
              <a:rPr lang="en-GB" baseline="0" dirty="0" smtClean="0"/>
              <a:t>Maintaining relationships and making new friendships outside of Les Amis is really important for our residents. </a:t>
            </a:r>
          </a:p>
          <a:p>
            <a:endParaRPr lang="en-GB" baseline="0" dirty="0" smtClean="0"/>
          </a:p>
          <a:p>
            <a:r>
              <a:rPr lang="en-GB" baseline="0" dirty="0" smtClean="0"/>
              <a:t>In Jersey people with learning disabilities often go to school, live with or work with the same people! I don’t know about you but if I lived or worked with all the same people I went to school with I’d be getting pretty fed up with them by now!....and it is no different for our residents. </a:t>
            </a:r>
          </a:p>
          <a:p>
            <a:endParaRPr lang="en-GB" baseline="0" dirty="0" smtClean="0"/>
          </a:p>
          <a:p>
            <a:r>
              <a:rPr lang="en-GB" baseline="0" dirty="0" smtClean="0"/>
              <a:t>Example is Jersey Rugby Club – there are some fans amongst our residents. Often our residents will integrate with team and make new friendships. </a:t>
            </a:r>
            <a:endParaRPr lang="en-GB" dirty="0"/>
          </a:p>
        </p:txBody>
      </p:sp>
      <p:sp>
        <p:nvSpPr>
          <p:cNvPr id="4" name="Slide Number Placeholder 3"/>
          <p:cNvSpPr>
            <a:spLocks noGrp="1"/>
          </p:cNvSpPr>
          <p:nvPr>
            <p:ph type="sldNum" sz="quarter" idx="10"/>
          </p:nvPr>
        </p:nvSpPr>
        <p:spPr/>
        <p:txBody>
          <a:bodyPr/>
          <a:lstStyle/>
          <a:p>
            <a:fld id="{A4F14261-2A7E-4D95-86CA-7695ADFA6859}" type="slidenum">
              <a:rPr lang="en-GB" smtClean="0"/>
              <a:t>9</a:t>
            </a:fld>
            <a:endParaRPr lang="en-GB"/>
          </a:p>
        </p:txBody>
      </p:sp>
    </p:spTree>
    <p:extLst>
      <p:ext uri="{BB962C8B-B14F-4D97-AF65-F5344CB8AC3E}">
        <p14:creationId xmlns:p14="http://schemas.microsoft.com/office/powerpoint/2010/main" val="394345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CC1E6-658E-486E-9BBE-00C9549E2CB4}"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2B79-EAC3-774F-8B1D-F7C7F0C05A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F91C5-A9E9-40B6-8F93-17422C146C68}"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2B79-EAC3-774F-8B1D-F7C7F0C05A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A6289-51C4-4622-BCC1-C80BE51DBF75}"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2B79-EAC3-774F-8B1D-F7C7F0C05AC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AACF4C7-6AA7-462C-BBAD-B5B9C049692E}"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A336A-72A8-3740-9BF4-A7FCFFC4FA7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9C48D7-871A-4F4C-9D6C-FF6D2D11F59E}"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A336A-72A8-3740-9BF4-A7FCFFC4FA7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BDD5DE1-D5EF-40A5-9911-90A2F5E579B6}"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A336A-72A8-3740-9BF4-A7FCFFC4FA7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D581EA6-1BC1-4293-B4F1-7C17F56DC5BA}" type="datetime1">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A336A-72A8-3740-9BF4-A7FCFFC4FA7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97C2990-EBA8-44CF-8E51-080027089B57}" type="datetime1">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A336A-72A8-3740-9BF4-A7FCFFC4FA7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189094E-881B-4DF9-82A8-F814EC9FCB49}" type="datetime1">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A336A-72A8-3740-9BF4-A7FCFFC4FA7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D6116-3B6C-4ECD-9C61-59F8D28F3CEE}" type="datetime1">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A336A-72A8-3740-9BF4-A7FCFFC4FA7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EA7B829-1ABD-451A-8C55-2E4B1ED118DE}" type="datetime1">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A336A-72A8-3740-9BF4-A7FCFFC4FA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80FB9-184B-4F4B-9942-AF92478223E2}"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2B79-EAC3-774F-8B1D-F7C7F0C05AC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FC01A91-6F00-476C-8474-C7D2110BAECB}" type="datetime1">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A336A-72A8-3740-9BF4-A7FCFFC4FA7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3D5E34D-D11C-48D1-83C7-797E9B53850B}"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A336A-72A8-3740-9BF4-A7FCFFC4FA7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B770C6B-FAAC-4936-A7F6-BB6BCEEA985C}"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A336A-72A8-3740-9BF4-A7FCFFC4FA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85F84E-736D-4EF0-A7FF-735BB2C6AA29}"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2B79-EAC3-774F-8B1D-F7C7F0C05A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8E8618-FBBB-43B6-8C95-2DC522D2DEC0}" type="datetime1">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2B79-EAC3-774F-8B1D-F7C7F0C05A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91504-F28A-4479-A664-9D98CBB1BDC9}" type="datetime1">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D2B79-EAC3-774F-8B1D-F7C7F0C05A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FFD9FE-8F15-4507-9C41-EA5B6DB9BC2D}" type="datetime1">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D2B79-EAC3-774F-8B1D-F7C7F0C05A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410BD-255B-46AB-8A16-0BCBDF26778F}" type="datetime1">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D2B79-EAC3-774F-8B1D-F7C7F0C05A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253E5-00C9-4227-B94F-19A9653E34E7}" type="datetime1">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2B79-EAC3-774F-8B1D-F7C7F0C05A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75E962-DF61-475D-BDC0-EC85A7B01D34}" type="datetime1">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2B79-EAC3-774F-8B1D-F7C7F0C05A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3F1E9-6FD8-42FA-866C-BE51CA095B76}" type="datetime1">
              <a:rPr lang="en-US" smtClean="0"/>
              <a:t>9/30/2020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D2B79-EAC3-774F-8B1D-F7C7F0C05ACA}" type="slidenum">
              <a:rPr lang="en-US" smtClean="0"/>
              <a:pPr/>
              <a:t>‹#›</a:t>
            </a:fld>
            <a:endParaRPr lang="en-US"/>
          </a:p>
        </p:txBody>
      </p:sp>
      <p:grpSp>
        <p:nvGrpSpPr>
          <p:cNvPr id="12" name="Group 11"/>
          <p:cNvGrpSpPr/>
          <p:nvPr/>
        </p:nvGrpSpPr>
        <p:grpSpPr>
          <a:xfrm>
            <a:off x="-76200" y="0"/>
            <a:ext cx="685800" cy="6858000"/>
            <a:chOff x="0" y="0"/>
            <a:chExt cx="685800" cy="6858000"/>
          </a:xfrm>
        </p:grpSpPr>
        <p:sp>
          <p:nvSpPr>
            <p:cNvPr id="7" name="Rectangle 6"/>
            <p:cNvSpPr/>
            <p:nvPr userDrawn="1"/>
          </p:nvSpPr>
          <p:spPr>
            <a:xfrm>
              <a:off x="0" y="0"/>
              <a:ext cx="457200" cy="6858000"/>
            </a:xfrm>
            <a:prstGeom prst="rect">
              <a:avLst/>
            </a:prstGeom>
            <a:solidFill>
              <a:srgbClr val="1A87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457200" y="0"/>
              <a:ext cx="152400" cy="6858000"/>
            </a:xfrm>
            <a:prstGeom prst="rect">
              <a:avLst/>
            </a:prstGeom>
            <a:solidFill>
              <a:srgbClr val="EE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09600" y="0"/>
              <a:ext cx="76200" cy="6858000"/>
            </a:xfrm>
            <a:prstGeom prst="rect">
              <a:avLst/>
            </a:prstGeom>
            <a:solidFill>
              <a:srgbClr val="F2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descr="Les Amis Logo.png"/>
          <p:cNvPicPr>
            <a:picLocks noChangeAspect="1"/>
          </p:cNvPicPr>
          <p:nvPr/>
        </p:nvPicPr>
        <p:blipFill>
          <a:blip r:embed="rId13"/>
          <a:stretch>
            <a:fillRect/>
          </a:stretch>
        </p:blipFill>
        <p:spPr>
          <a:xfrm>
            <a:off x="7924800" y="152400"/>
            <a:ext cx="872920" cy="1383193"/>
          </a:xfrm>
          <a:prstGeom prst="rect">
            <a:avLst/>
          </a:prstGeom>
        </p:spPr>
      </p:pic>
      <p:sp>
        <p:nvSpPr>
          <p:cNvPr id="14" name="TextBox 13"/>
          <p:cNvSpPr txBox="1"/>
          <p:nvPr/>
        </p:nvSpPr>
        <p:spPr>
          <a:xfrm>
            <a:off x="381000" y="6444476"/>
            <a:ext cx="3962400" cy="276999"/>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1" i="0" kern="1200" baseline="30000" dirty="0" smtClean="0">
                <a:solidFill>
                  <a:srgbClr val="1A8749"/>
                </a:solidFill>
                <a:latin typeface="Arial"/>
                <a:ea typeface="+mn-ea"/>
                <a:cs typeface="+mn-cs"/>
              </a:rPr>
              <a:t>Empowering people with learning disabilities</a:t>
            </a:r>
          </a:p>
          <a:p>
            <a:pPr algn="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7E17C-49FD-476F-999D-A6D53187E42B}" type="datetime1">
              <a:rPr lang="en-US" smtClean="0"/>
              <a:t>9/30/2020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A336A-72A8-3740-9BF4-A7FCFFC4FA7A}" type="slidenum">
              <a:rPr lang="en-US" smtClean="0"/>
              <a:pPr/>
              <a:t>‹#›</a:t>
            </a:fld>
            <a:endParaRPr lang="en-US"/>
          </a:p>
        </p:txBody>
      </p:sp>
      <p:grpSp>
        <p:nvGrpSpPr>
          <p:cNvPr id="7" name="Group 6"/>
          <p:cNvGrpSpPr/>
          <p:nvPr/>
        </p:nvGrpSpPr>
        <p:grpSpPr>
          <a:xfrm>
            <a:off x="-76200" y="0"/>
            <a:ext cx="685800" cy="6858000"/>
            <a:chOff x="0" y="0"/>
            <a:chExt cx="685800" cy="6858000"/>
          </a:xfrm>
        </p:grpSpPr>
        <p:sp>
          <p:nvSpPr>
            <p:cNvPr id="8" name="Rectangle 7"/>
            <p:cNvSpPr/>
            <p:nvPr userDrawn="1"/>
          </p:nvSpPr>
          <p:spPr>
            <a:xfrm>
              <a:off x="0" y="0"/>
              <a:ext cx="457200" cy="6858000"/>
            </a:xfrm>
            <a:prstGeom prst="rect">
              <a:avLst/>
            </a:prstGeom>
            <a:solidFill>
              <a:srgbClr val="1A87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457200" y="0"/>
              <a:ext cx="152400" cy="6858000"/>
            </a:xfrm>
            <a:prstGeom prst="rect">
              <a:avLst/>
            </a:prstGeom>
            <a:solidFill>
              <a:srgbClr val="EE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09600" y="0"/>
              <a:ext cx="76200" cy="6858000"/>
            </a:xfrm>
            <a:prstGeom prst="rect">
              <a:avLst/>
            </a:prstGeom>
            <a:solidFill>
              <a:srgbClr val="F2A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descr="Les Amis Logo.png"/>
          <p:cNvPicPr>
            <a:picLocks noChangeAspect="1"/>
          </p:cNvPicPr>
          <p:nvPr/>
        </p:nvPicPr>
        <p:blipFill>
          <a:blip r:embed="rId13"/>
          <a:stretch>
            <a:fillRect/>
          </a:stretch>
        </p:blipFill>
        <p:spPr>
          <a:xfrm>
            <a:off x="7924800" y="152400"/>
            <a:ext cx="872920" cy="13831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lesamis.org.j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22.jpg"/><Relationship Id="rId7" Type="http://schemas.openxmlformats.org/officeDocument/2006/relationships/hyperlink" Target="http://www.lesamis.org.j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lesamis.org.je/" TargetMode="Externa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g"/><Relationship Id="rId11" Type="http://schemas.openxmlformats.org/officeDocument/2006/relationships/image" Target="../media/image3.jpg"/><Relationship Id="rId5" Type="http://schemas.openxmlformats.org/officeDocument/2006/relationships/image" Target="../media/image30.jpg"/><Relationship Id="rId10" Type="http://schemas.openxmlformats.org/officeDocument/2006/relationships/hyperlink" Target="http://www.lesamis.org.je/" TargetMode="External"/><Relationship Id="rId4" Type="http://schemas.openxmlformats.org/officeDocument/2006/relationships/image" Target="../media/image29.jpg"/><Relationship Id="rId9"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hyperlink" Target="http://www.lesamis.org.j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www.lesamis.org.j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www.lesamis.org.j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lesamis.org.je/"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6.jpg"/><Relationship Id="rId7" Type="http://schemas.openxmlformats.org/officeDocument/2006/relationships/hyperlink" Target="http://www.lesamis.org.j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lesamis.org.je/"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3.jpg"/><Relationship Id="rId3" Type="http://schemas.openxmlformats.org/officeDocument/2006/relationships/image" Target="../media/image13.jpg"/><Relationship Id="rId7" Type="http://schemas.microsoft.com/office/2007/relationships/hdphoto" Target="../media/hdphoto1.wdp"/><Relationship Id="rId12" Type="http://schemas.openxmlformats.org/officeDocument/2006/relationships/hyperlink" Target="http://www.lesamis.org.j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11" Type="http://schemas.microsoft.com/office/2007/relationships/hdphoto" Target="../media/hdphoto3.wdp"/><Relationship Id="rId5" Type="http://schemas.openxmlformats.org/officeDocument/2006/relationships/image" Target="../media/image15.jpg"/><Relationship Id="rId10" Type="http://schemas.openxmlformats.org/officeDocument/2006/relationships/image" Target="../media/image18.jpeg"/><Relationship Id="rId4" Type="http://schemas.openxmlformats.org/officeDocument/2006/relationships/image" Target="../media/image14.jp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lesamis.org.je/" TargetMode="Externa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50"/>
                </a:solidFill>
                <a:latin typeface="Arial Black" panose="020B0A04020102020204" pitchFamily="34" charset="0"/>
              </a:rPr>
              <a:t>Les Amis</a:t>
            </a:r>
            <a:endParaRPr lang="en-US" dirty="0">
              <a:solidFill>
                <a:srgbClr val="00B050"/>
              </a:solidFill>
              <a:latin typeface="Arial Black" panose="020B0A04020102020204" pitchFamily="34" charset="0"/>
            </a:endParaRPr>
          </a:p>
        </p:txBody>
      </p:sp>
      <p:sp>
        <p:nvSpPr>
          <p:cNvPr id="3" name="Subtitle 2"/>
          <p:cNvSpPr>
            <a:spLocks noGrp="1"/>
          </p:cNvSpPr>
          <p:nvPr>
            <p:ph type="subTitle" idx="1"/>
          </p:nvPr>
        </p:nvSpPr>
        <p:spPr>
          <a:xfrm>
            <a:off x="1371600" y="3886200"/>
            <a:ext cx="6400800" cy="1270992"/>
          </a:xfrm>
        </p:spPr>
        <p:txBody>
          <a:bodyPr/>
          <a:lstStyle/>
          <a:p>
            <a:r>
              <a:rPr lang="en-US" dirty="0" smtClean="0">
                <a:solidFill>
                  <a:srgbClr val="00B050"/>
                </a:solidFill>
              </a:rPr>
              <a:t>Jason Loveless </a:t>
            </a:r>
          </a:p>
          <a:p>
            <a:r>
              <a:rPr lang="en-US" dirty="0" smtClean="0">
                <a:solidFill>
                  <a:srgbClr val="00B050"/>
                </a:solidFill>
              </a:rPr>
              <a:t>Head of Compliance</a:t>
            </a:r>
            <a:endParaRPr lang="en-US" dirty="0">
              <a:solidFill>
                <a:srgbClr val="00B050"/>
              </a:solidFill>
            </a:endParaRPr>
          </a:p>
        </p:txBody>
      </p:sp>
      <p:pic>
        <p:nvPicPr>
          <p:cNvPr id="4" name="Picture 3" descr="40 Years MAD Heart 4_CMYK.png"/>
          <p:cNvPicPr>
            <a:picLocks noChangeAspect="1"/>
          </p:cNvPicPr>
          <p:nvPr/>
        </p:nvPicPr>
        <p:blipFill>
          <a:blip r:embed="rId3"/>
          <a:stretch>
            <a:fillRect/>
          </a:stretch>
        </p:blipFill>
        <p:spPr>
          <a:xfrm>
            <a:off x="8229600" y="6019800"/>
            <a:ext cx="734628" cy="724684"/>
          </a:xfrm>
          <a:prstGeom prst="rect">
            <a:avLst/>
          </a:prstGeom>
        </p:spPr>
      </p:pic>
      <p:pic>
        <p:nvPicPr>
          <p:cNvPr id="5" name="Picture 4">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548463" y="116632"/>
            <a:ext cx="1362274" cy="141046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99176" cy="1143000"/>
          </a:xfrm>
        </p:spPr>
        <p:txBody>
          <a:bodyPr>
            <a:normAutofit/>
          </a:bodyPr>
          <a:lstStyle/>
          <a:p>
            <a:r>
              <a:rPr lang="en-GB" sz="2800" b="1" dirty="0" smtClean="0">
                <a:solidFill>
                  <a:srgbClr val="1A8749"/>
                </a:solidFill>
                <a:latin typeface="Arial Black" panose="020B0A04020102020204" pitchFamily="34" charset="0"/>
              </a:rPr>
              <a:t>Respect or Dignity or valued Roles</a:t>
            </a:r>
            <a:endParaRPr lang="en-GB" sz="2800" b="1" dirty="0">
              <a:solidFill>
                <a:srgbClr val="1A8749"/>
              </a:solidFill>
              <a:latin typeface="Arial Black" panose="020B0A040201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0979" y="4216423"/>
            <a:ext cx="2301332" cy="16890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268760"/>
            <a:ext cx="1944216"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817" y="1268761"/>
            <a:ext cx="5040560"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1880" y="3861048"/>
            <a:ext cx="4788024" cy="2399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7596336" y="40631"/>
            <a:ext cx="1362273" cy="1559569"/>
          </a:xfrm>
          <a:prstGeom prst="rect">
            <a:avLst/>
          </a:prstGeom>
          <a:noFill/>
        </p:spPr>
      </p:pic>
    </p:spTree>
    <p:extLst>
      <p:ext uri="{BB962C8B-B14F-4D97-AF65-F5344CB8AC3E}">
        <p14:creationId xmlns:p14="http://schemas.microsoft.com/office/powerpoint/2010/main" val="68306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1A8749"/>
                </a:solidFill>
                <a:latin typeface="Arial Black" panose="020B0A04020102020204" pitchFamily="34" charset="0"/>
              </a:rPr>
              <a:t>Customer Service</a:t>
            </a:r>
            <a:endParaRPr lang="en-GB" sz="3600" dirty="0">
              <a:solidFill>
                <a:srgbClr val="1A8749"/>
              </a:solidFill>
              <a:latin typeface="Arial Black" panose="020B0A04020102020204" pitchFamily="34" charset="0"/>
            </a:endParaRPr>
          </a:p>
        </p:txBody>
      </p:sp>
      <p:sp>
        <p:nvSpPr>
          <p:cNvPr id="3" name="Content Placeholder 2"/>
          <p:cNvSpPr>
            <a:spLocks noGrp="1"/>
          </p:cNvSpPr>
          <p:nvPr>
            <p:ph idx="1"/>
          </p:nvPr>
        </p:nvSpPr>
        <p:spPr>
          <a:xfrm>
            <a:off x="827584" y="1700808"/>
            <a:ext cx="7859216" cy="4425355"/>
          </a:xfrm>
        </p:spPr>
        <p:txBody>
          <a:bodyPr/>
          <a:lstStyle/>
          <a:p>
            <a:pPr>
              <a:buFont typeface="Arial" panose="020B0604020202020204" pitchFamily="34" charset="0"/>
              <a:buChar char="•"/>
            </a:pPr>
            <a:r>
              <a:rPr lang="en-GB" sz="2000" dirty="0" smtClean="0">
                <a:solidFill>
                  <a:srgbClr val="1A8749"/>
                </a:solidFill>
              </a:rPr>
              <a:t>Residents are central to everything we do</a:t>
            </a:r>
          </a:p>
          <a:p>
            <a:pPr>
              <a:buFont typeface="Arial" panose="020B0604020202020204" pitchFamily="34" charset="0"/>
              <a:buChar char="•"/>
            </a:pPr>
            <a:r>
              <a:rPr lang="en-GB" sz="2000" dirty="0" smtClean="0">
                <a:solidFill>
                  <a:srgbClr val="1A8749"/>
                </a:solidFill>
              </a:rPr>
              <a:t>Fully trained staff</a:t>
            </a:r>
          </a:p>
          <a:p>
            <a:pPr>
              <a:buFont typeface="Arial" panose="020B0604020202020204" pitchFamily="34" charset="0"/>
              <a:buChar char="•"/>
            </a:pPr>
            <a:r>
              <a:rPr lang="en-GB" sz="2000" dirty="0" smtClean="0">
                <a:solidFill>
                  <a:srgbClr val="1A8749"/>
                </a:solidFill>
              </a:rPr>
              <a:t>Strong ethos throughout organisation</a:t>
            </a:r>
          </a:p>
          <a:p>
            <a:pPr>
              <a:buFont typeface="Arial" panose="020B0604020202020204" pitchFamily="34" charset="0"/>
              <a:buChar char="•"/>
            </a:pPr>
            <a:r>
              <a:rPr lang="en-GB" sz="2000" dirty="0" smtClean="0">
                <a:solidFill>
                  <a:srgbClr val="1A8749"/>
                </a:solidFill>
              </a:rPr>
              <a:t>Promoting Les Amis and raising awareness</a:t>
            </a:r>
          </a:p>
          <a:p>
            <a:pPr>
              <a:buFont typeface="Arial" panose="020B0604020202020204" pitchFamily="34" charset="0"/>
              <a:buChar char="•"/>
            </a:pPr>
            <a:endParaRPr lang="en-GB" dirty="0">
              <a:solidFill>
                <a:srgbClr val="1A8749"/>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700808"/>
            <a:ext cx="2890664" cy="424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355" y="3187342"/>
            <a:ext cx="4547998" cy="2780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596336" y="40631"/>
            <a:ext cx="1362273" cy="1559569"/>
          </a:xfrm>
          <a:prstGeom prst="rect">
            <a:avLst/>
          </a:prstGeom>
          <a:noFill/>
        </p:spPr>
      </p:pic>
    </p:spTree>
    <p:extLst>
      <p:ext uri="{BB962C8B-B14F-4D97-AF65-F5344CB8AC3E}">
        <p14:creationId xmlns:p14="http://schemas.microsoft.com/office/powerpoint/2010/main" val="1130430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3359" y="2132856"/>
            <a:ext cx="2608333" cy="34777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692" y="2276872"/>
            <a:ext cx="2770823" cy="20781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221088"/>
            <a:ext cx="2231747" cy="2231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5980" y="1988840"/>
            <a:ext cx="2000820" cy="29968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672" y="476672"/>
            <a:ext cx="1782693" cy="23695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8912" y="4955391"/>
            <a:ext cx="1277888" cy="17038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1920" y="216024"/>
            <a:ext cx="2747797" cy="20608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7596336" y="40631"/>
            <a:ext cx="1362273" cy="1559569"/>
          </a:xfrm>
          <a:prstGeom prst="rect">
            <a:avLst/>
          </a:prstGeom>
          <a:noFill/>
        </p:spPr>
      </p:pic>
    </p:spTree>
    <p:extLst>
      <p:ext uri="{BB962C8B-B14F-4D97-AF65-F5344CB8AC3E}">
        <p14:creationId xmlns:p14="http://schemas.microsoft.com/office/powerpoint/2010/main" val="2781686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Jason Loveless</a:t>
            </a:r>
            <a:endParaRPr lang="en-GB" dirty="0">
              <a:solidFill>
                <a:srgbClr val="00B050"/>
              </a:solidFill>
            </a:endParaRPr>
          </a:p>
        </p:txBody>
      </p:sp>
      <p:sp>
        <p:nvSpPr>
          <p:cNvPr id="3" name="Content Placeholder 2"/>
          <p:cNvSpPr>
            <a:spLocks noGrp="1"/>
          </p:cNvSpPr>
          <p:nvPr>
            <p:ph idx="1"/>
          </p:nvPr>
        </p:nvSpPr>
        <p:spPr>
          <a:xfrm>
            <a:off x="914400" y="1600200"/>
            <a:ext cx="8229600" cy="4525963"/>
          </a:xfrm>
        </p:spPr>
        <p:txBody>
          <a:bodyPr/>
          <a:lstStyle/>
          <a:p>
            <a:r>
              <a:rPr lang="en-GB" dirty="0" smtClean="0">
                <a:solidFill>
                  <a:srgbClr val="00B050"/>
                </a:solidFill>
              </a:rPr>
              <a:t>Head of Compliance</a:t>
            </a:r>
          </a:p>
          <a:p>
            <a:r>
              <a:rPr lang="en-GB" dirty="0" smtClean="0">
                <a:solidFill>
                  <a:srgbClr val="00B050"/>
                </a:solidFill>
              </a:rPr>
              <a:t>Les Amis 7 years</a:t>
            </a:r>
          </a:p>
          <a:p>
            <a:r>
              <a:rPr lang="en-GB" dirty="0" smtClean="0">
                <a:solidFill>
                  <a:srgbClr val="00B050"/>
                </a:solidFill>
              </a:rPr>
              <a:t>Previous work history</a:t>
            </a:r>
          </a:p>
          <a:p>
            <a:r>
              <a:rPr lang="en-GB" dirty="0" smtClean="0">
                <a:solidFill>
                  <a:srgbClr val="00B050"/>
                </a:solidFill>
              </a:rPr>
              <a:t>Customer Service</a:t>
            </a:r>
            <a:endParaRPr lang="en-GB" dirty="0">
              <a:solidFill>
                <a:srgbClr val="00B050"/>
              </a:solidFill>
            </a:endParaRPr>
          </a:p>
        </p:txBody>
      </p:sp>
      <p:pic>
        <p:nvPicPr>
          <p:cNvPr id="4" name="Picture 3">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621004" y="92076"/>
            <a:ext cx="1434282" cy="1508124"/>
          </a:xfrm>
          <a:prstGeom prst="rect">
            <a:avLst/>
          </a:prstGeom>
          <a:noFill/>
        </p:spPr>
      </p:pic>
    </p:spTree>
    <p:extLst>
      <p:ext uri="{BB962C8B-B14F-4D97-AF65-F5344CB8AC3E}">
        <p14:creationId xmlns:p14="http://schemas.microsoft.com/office/powerpoint/2010/main" val="1170683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INTRODUCTION</a:t>
            </a:r>
            <a:endParaRPr lang="en-GB" dirty="0">
              <a:solidFill>
                <a:srgbClr val="00B050"/>
              </a:solidFill>
            </a:endParaRPr>
          </a:p>
        </p:txBody>
      </p:sp>
      <p:sp>
        <p:nvSpPr>
          <p:cNvPr id="3" name="Content Placeholder 2"/>
          <p:cNvSpPr>
            <a:spLocks noGrp="1"/>
          </p:cNvSpPr>
          <p:nvPr>
            <p:ph idx="1"/>
          </p:nvPr>
        </p:nvSpPr>
        <p:spPr>
          <a:xfrm>
            <a:off x="827584" y="1600200"/>
            <a:ext cx="7859216" cy="4525963"/>
          </a:xfrm>
        </p:spPr>
        <p:txBody>
          <a:bodyPr>
            <a:normAutofit lnSpcReduction="10000"/>
          </a:bodyPr>
          <a:lstStyle/>
          <a:p>
            <a:pPr>
              <a:lnSpc>
                <a:spcPct val="90000"/>
              </a:lnSpc>
            </a:pPr>
            <a:r>
              <a:rPr lang="en-US" sz="2800" dirty="0">
                <a:solidFill>
                  <a:srgbClr val="00B050"/>
                </a:solidFill>
              </a:rPr>
              <a:t>Les Amis was first opened in 1975 and was originally known as Maison Variety.  The Charity was developed to meet the needs of people with learning disabilities, in Jersey. </a:t>
            </a:r>
            <a:endParaRPr lang="en-US" sz="2800" dirty="0" smtClean="0">
              <a:solidFill>
                <a:srgbClr val="00B050"/>
              </a:solidFill>
            </a:endParaRPr>
          </a:p>
          <a:p>
            <a:pPr>
              <a:lnSpc>
                <a:spcPct val="90000"/>
              </a:lnSpc>
            </a:pPr>
            <a:r>
              <a:rPr lang="en-US" sz="2800" dirty="0" smtClean="0">
                <a:solidFill>
                  <a:srgbClr val="00B050"/>
                </a:solidFill>
              </a:rPr>
              <a:t>Les Amis has grown immensely over the years and  currently supports around 140 residents who’s ages range from 14 to 80.</a:t>
            </a:r>
          </a:p>
          <a:p>
            <a:pPr>
              <a:lnSpc>
                <a:spcPct val="90000"/>
              </a:lnSpc>
            </a:pPr>
            <a:r>
              <a:rPr lang="en-US" sz="2800" dirty="0" smtClean="0">
                <a:solidFill>
                  <a:srgbClr val="00B050"/>
                </a:solidFill>
              </a:rPr>
              <a:t>The individuals we support all have different levels of needs, some need a high level of support requiring 24/7 support, others are very independent and only require support with certain tasks such as cooking, shopping and budgeting.</a:t>
            </a:r>
          </a:p>
          <a:p>
            <a:pPr marL="0" indent="0">
              <a:lnSpc>
                <a:spcPct val="90000"/>
              </a:lnSpc>
              <a:buNone/>
            </a:pPr>
            <a:endParaRPr lang="en-US" sz="2000" dirty="0" smtClean="0">
              <a:solidFill>
                <a:srgbClr val="00B050"/>
              </a:solidFill>
            </a:endParaRPr>
          </a:p>
          <a:p>
            <a:pPr>
              <a:lnSpc>
                <a:spcPct val="90000"/>
              </a:lnSpc>
            </a:pPr>
            <a:endParaRPr lang="en-US" sz="2000" dirty="0">
              <a:solidFill>
                <a:srgbClr val="00B050"/>
              </a:solidFill>
            </a:endParaRPr>
          </a:p>
          <a:p>
            <a:pPr>
              <a:lnSpc>
                <a:spcPct val="90000"/>
              </a:lnSpc>
              <a:buClr>
                <a:srgbClr val="FFC000"/>
              </a:buClr>
              <a:buFont typeface="Wingdings" pitchFamily="2" charset="2"/>
              <a:buChar char="§"/>
              <a:defRPr/>
            </a:pPr>
            <a:endParaRPr lang="en-GB" sz="2000" dirty="0" smtClean="0">
              <a:solidFill>
                <a:srgbClr val="00B050"/>
              </a:solidFill>
            </a:endParaRPr>
          </a:p>
        </p:txBody>
      </p:sp>
      <p:pic>
        <p:nvPicPr>
          <p:cNvPr id="5" name="Picture 4">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452320" y="92076"/>
            <a:ext cx="1440161" cy="1508124"/>
          </a:xfrm>
          <a:prstGeom prst="rect">
            <a:avLst/>
          </a:prstGeom>
          <a:noFill/>
        </p:spPr>
      </p:pic>
    </p:spTree>
    <p:extLst>
      <p:ext uri="{BB962C8B-B14F-4D97-AF65-F5344CB8AC3E}">
        <p14:creationId xmlns:p14="http://schemas.microsoft.com/office/powerpoint/2010/main" val="1749584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sz="3200" u="sng" dirty="0" smtClean="0">
                <a:solidFill>
                  <a:srgbClr val="00B050"/>
                </a:solidFill>
              </a:rPr>
              <a:t>Vision</a:t>
            </a:r>
            <a:endParaRPr lang="en-GB" sz="3200" u="sng" dirty="0">
              <a:solidFill>
                <a:srgbClr val="00B050"/>
              </a:solidFill>
            </a:endParaRPr>
          </a:p>
        </p:txBody>
      </p:sp>
      <p:sp>
        <p:nvSpPr>
          <p:cNvPr id="3" name="Content Placeholder 2"/>
          <p:cNvSpPr>
            <a:spLocks noGrp="1"/>
          </p:cNvSpPr>
          <p:nvPr>
            <p:ph idx="1"/>
          </p:nvPr>
        </p:nvSpPr>
        <p:spPr>
          <a:xfrm>
            <a:off x="899592" y="1600200"/>
            <a:ext cx="7787208" cy="4525963"/>
          </a:xfrm>
        </p:spPr>
        <p:txBody>
          <a:bodyPr>
            <a:normAutofit/>
          </a:bodyPr>
          <a:lstStyle/>
          <a:p>
            <a:pPr marL="0" indent="0" algn="ctr">
              <a:lnSpc>
                <a:spcPct val="90000"/>
              </a:lnSpc>
              <a:buClr>
                <a:srgbClr val="FFC000"/>
              </a:buClr>
              <a:buNone/>
              <a:defRPr/>
            </a:pPr>
            <a:r>
              <a:rPr lang="en-GB" sz="2800" i="1" dirty="0" smtClean="0">
                <a:solidFill>
                  <a:srgbClr val="00B050"/>
                </a:solidFill>
                <a:latin typeface="Palatino Linotype" panose="02040502050505030304" pitchFamily="18" charset="0"/>
              </a:rPr>
              <a:t>“</a:t>
            </a:r>
            <a:r>
              <a:rPr lang="en-GB" sz="2800" i="1" dirty="0">
                <a:solidFill>
                  <a:srgbClr val="00B050"/>
                </a:solidFill>
              </a:rPr>
              <a:t>To ensure people with learning </a:t>
            </a:r>
            <a:r>
              <a:rPr lang="en-GB" sz="2800" i="1" dirty="0" smtClean="0">
                <a:solidFill>
                  <a:srgbClr val="00B050"/>
                </a:solidFill>
              </a:rPr>
              <a:t>disabilities </a:t>
            </a:r>
            <a:r>
              <a:rPr lang="en-GB" sz="2800" i="1" dirty="0">
                <a:solidFill>
                  <a:srgbClr val="00B050"/>
                </a:solidFill>
              </a:rPr>
              <a:t>and or associated conditions, reach their full potential in life</a:t>
            </a:r>
            <a:r>
              <a:rPr lang="en-GB" sz="2800" dirty="0">
                <a:solidFill>
                  <a:srgbClr val="00B050"/>
                </a:solidFill>
              </a:rPr>
              <a:t>”</a:t>
            </a:r>
          </a:p>
          <a:p>
            <a:pPr marL="0" indent="0" algn="ctr">
              <a:buNone/>
            </a:pPr>
            <a:r>
              <a:rPr lang="en-GB" sz="2800" u="sng" dirty="0" smtClean="0">
                <a:solidFill>
                  <a:srgbClr val="00B050"/>
                </a:solidFill>
              </a:rPr>
              <a:t> Mission Statement</a:t>
            </a:r>
          </a:p>
          <a:p>
            <a:pPr marL="0" indent="0" algn="ctr">
              <a:buNone/>
            </a:pPr>
            <a:r>
              <a:rPr lang="en-GB" sz="2800" i="1" dirty="0" smtClean="0">
                <a:solidFill>
                  <a:srgbClr val="00B050"/>
                </a:solidFill>
              </a:rPr>
              <a:t>“To deliver and develop quality services, in partnerships, that support people with learning disabilities and or associated conditions to experience positive and equal opportunities in Jersey”</a:t>
            </a:r>
            <a:endParaRPr lang="en-GB" sz="2800" i="1" dirty="0">
              <a:solidFill>
                <a:srgbClr val="00B050"/>
              </a:solidFill>
            </a:endParaRPr>
          </a:p>
        </p:txBody>
      </p:sp>
      <p:pic>
        <p:nvPicPr>
          <p:cNvPr id="4" name="Picture 3">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96336" y="40631"/>
            <a:ext cx="1362273" cy="1559569"/>
          </a:xfrm>
          <a:prstGeom prst="rect">
            <a:avLst/>
          </a:prstGeom>
          <a:noFill/>
        </p:spPr>
      </p:pic>
    </p:spTree>
    <p:extLst>
      <p:ext uri="{BB962C8B-B14F-4D97-AF65-F5344CB8AC3E}">
        <p14:creationId xmlns:p14="http://schemas.microsoft.com/office/powerpoint/2010/main" val="3413759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1A8749"/>
                </a:solidFill>
              </a:rPr>
              <a:t>Support</a:t>
            </a:r>
            <a:endParaRPr lang="en-GB" dirty="0">
              <a:solidFill>
                <a:srgbClr val="1A8749"/>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6150" y="3573016"/>
            <a:ext cx="4538928" cy="25531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286763"/>
            <a:ext cx="3024336" cy="22682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4056150" y="1417638"/>
            <a:ext cx="3900226" cy="1200329"/>
          </a:xfrm>
          <a:prstGeom prst="rect">
            <a:avLst/>
          </a:prstGeom>
          <a:noFill/>
        </p:spPr>
        <p:txBody>
          <a:bodyPr wrap="square" rtlCol="0">
            <a:spAutoFit/>
          </a:bodyPr>
          <a:lstStyle/>
          <a:p>
            <a:r>
              <a:rPr lang="en-GB" dirty="0" smtClean="0">
                <a:solidFill>
                  <a:srgbClr val="1A8749"/>
                </a:solidFill>
              </a:rPr>
              <a:t>Les Amis is about providing support for people with Learning </a:t>
            </a:r>
            <a:r>
              <a:rPr lang="en-GB" dirty="0">
                <a:solidFill>
                  <a:srgbClr val="1A8749"/>
                </a:solidFill>
              </a:rPr>
              <a:t>D</a:t>
            </a:r>
            <a:r>
              <a:rPr lang="en-GB" dirty="0" smtClean="0">
                <a:solidFill>
                  <a:srgbClr val="1A8749"/>
                </a:solidFill>
              </a:rPr>
              <a:t>isabilities, by encouraging and assisting people to be as independent as possible. </a:t>
            </a:r>
            <a:endParaRPr lang="en-GB" dirty="0">
              <a:solidFill>
                <a:srgbClr val="1A8749"/>
              </a:solidFill>
            </a:endParaRPr>
          </a:p>
        </p:txBody>
      </p:sp>
      <p:sp>
        <p:nvSpPr>
          <p:cNvPr id="7" name="TextBox 6"/>
          <p:cNvSpPr txBox="1"/>
          <p:nvPr/>
        </p:nvSpPr>
        <p:spPr>
          <a:xfrm rot="19706792">
            <a:off x="595821" y="4006938"/>
            <a:ext cx="1656184" cy="369332"/>
          </a:xfrm>
          <a:prstGeom prst="rect">
            <a:avLst/>
          </a:prstGeom>
          <a:noFill/>
        </p:spPr>
        <p:txBody>
          <a:bodyPr wrap="square" rtlCol="0">
            <a:spAutoFit/>
          </a:bodyPr>
          <a:lstStyle/>
          <a:p>
            <a:r>
              <a:rPr lang="en-GB" dirty="0" smtClean="0">
                <a:solidFill>
                  <a:srgbClr val="1A8749"/>
                </a:solidFill>
              </a:rPr>
              <a:t>Empowering</a:t>
            </a:r>
            <a:endParaRPr lang="en-GB" dirty="0">
              <a:solidFill>
                <a:srgbClr val="1A8749"/>
              </a:solidFill>
            </a:endParaRPr>
          </a:p>
        </p:txBody>
      </p:sp>
      <p:sp>
        <p:nvSpPr>
          <p:cNvPr id="8" name="TextBox 7"/>
          <p:cNvSpPr txBox="1"/>
          <p:nvPr/>
        </p:nvSpPr>
        <p:spPr>
          <a:xfrm rot="19478332">
            <a:off x="1629880" y="3992639"/>
            <a:ext cx="1656184" cy="646331"/>
          </a:xfrm>
          <a:prstGeom prst="rect">
            <a:avLst/>
          </a:prstGeom>
          <a:noFill/>
        </p:spPr>
        <p:txBody>
          <a:bodyPr wrap="square" rtlCol="0">
            <a:spAutoFit/>
          </a:bodyPr>
          <a:lstStyle/>
          <a:p>
            <a:r>
              <a:rPr lang="en-GB" dirty="0" smtClean="0">
                <a:solidFill>
                  <a:srgbClr val="F2AC1C"/>
                </a:solidFill>
              </a:rPr>
              <a:t>Promoting Independence</a:t>
            </a:r>
            <a:endParaRPr lang="en-GB" dirty="0">
              <a:solidFill>
                <a:srgbClr val="F2AC1C"/>
              </a:solidFill>
            </a:endParaRPr>
          </a:p>
        </p:txBody>
      </p:sp>
      <p:sp>
        <p:nvSpPr>
          <p:cNvPr id="9" name="TextBox 8"/>
          <p:cNvSpPr txBox="1"/>
          <p:nvPr/>
        </p:nvSpPr>
        <p:spPr>
          <a:xfrm rot="19566899">
            <a:off x="1187624" y="5157192"/>
            <a:ext cx="1656184" cy="369332"/>
          </a:xfrm>
          <a:prstGeom prst="rect">
            <a:avLst/>
          </a:prstGeom>
          <a:noFill/>
        </p:spPr>
        <p:txBody>
          <a:bodyPr wrap="square" rtlCol="0">
            <a:spAutoFit/>
          </a:bodyPr>
          <a:lstStyle/>
          <a:p>
            <a:r>
              <a:rPr lang="en-GB" dirty="0" smtClean="0">
                <a:solidFill>
                  <a:srgbClr val="EE3475"/>
                </a:solidFill>
              </a:rPr>
              <a:t>Normalisation</a:t>
            </a:r>
            <a:endParaRPr lang="en-GB" dirty="0">
              <a:solidFill>
                <a:srgbClr val="EE3475"/>
              </a:solidFill>
            </a:endParaRPr>
          </a:p>
        </p:txBody>
      </p:sp>
      <p:sp>
        <p:nvSpPr>
          <p:cNvPr id="10" name="TextBox 9"/>
          <p:cNvSpPr txBox="1"/>
          <p:nvPr/>
        </p:nvSpPr>
        <p:spPr>
          <a:xfrm rot="19583519">
            <a:off x="1402423" y="5307543"/>
            <a:ext cx="2736304" cy="369332"/>
          </a:xfrm>
          <a:prstGeom prst="rect">
            <a:avLst/>
          </a:prstGeom>
          <a:noFill/>
        </p:spPr>
        <p:txBody>
          <a:bodyPr wrap="square" rtlCol="0">
            <a:spAutoFit/>
          </a:bodyPr>
          <a:lstStyle/>
          <a:p>
            <a:r>
              <a:rPr lang="en-GB" dirty="0" smtClean="0">
                <a:solidFill>
                  <a:srgbClr val="1A8749"/>
                </a:solidFill>
              </a:rPr>
              <a:t>Skills development</a:t>
            </a:r>
            <a:endParaRPr lang="en-GB" dirty="0">
              <a:solidFill>
                <a:srgbClr val="1A8749"/>
              </a:solidFill>
            </a:endParaRPr>
          </a:p>
        </p:txBody>
      </p:sp>
      <p:pic>
        <p:nvPicPr>
          <p:cNvPr id="11" name="Picture 1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596336" y="40631"/>
            <a:ext cx="1362273" cy="1559569"/>
          </a:xfrm>
          <a:prstGeom prst="rect">
            <a:avLst/>
          </a:prstGeom>
          <a:noFill/>
        </p:spPr>
      </p:pic>
    </p:spTree>
    <p:extLst>
      <p:ext uri="{BB962C8B-B14F-4D97-AF65-F5344CB8AC3E}">
        <p14:creationId xmlns:p14="http://schemas.microsoft.com/office/powerpoint/2010/main" val="2755699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1A8749"/>
                </a:solidFill>
                <a:latin typeface="Arial Black" panose="020B0A04020102020204" pitchFamily="34" charset="0"/>
              </a:rPr>
              <a:t>Choice</a:t>
            </a:r>
            <a:endParaRPr lang="en-GB" b="1" dirty="0">
              <a:solidFill>
                <a:srgbClr val="1A8749"/>
              </a:solidFill>
              <a:latin typeface="Arial Black" panose="020B0A040201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971" y="3645024"/>
            <a:ext cx="4464496" cy="2506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1196752"/>
            <a:ext cx="3353799"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1196752"/>
            <a:ext cx="3630311" cy="2316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364088" y="3645023"/>
            <a:ext cx="3538970" cy="2506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7596336" y="40631"/>
            <a:ext cx="1362273" cy="1559569"/>
          </a:xfrm>
          <a:prstGeom prst="rect">
            <a:avLst/>
          </a:prstGeom>
          <a:noFill/>
        </p:spPr>
      </p:pic>
    </p:spTree>
    <p:extLst>
      <p:ext uri="{BB962C8B-B14F-4D97-AF65-F5344CB8AC3E}">
        <p14:creationId xmlns:p14="http://schemas.microsoft.com/office/powerpoint/2010/main" val="2052590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76" y="301216"/>
            <a:ext cx="8229600" cy="1143000"/>
          </a:xfrm>
        </p:spPr>
        <p:txBody>
          <a:bodyPr/>
          <a:lstStyle/>
          <a:p>
            <a:r>
              <a:rPr lang="en-GB" b="1" dirty="0" smtClean="0">
                <a:solidFill>
                  <a:srgbClr val="1A8749"/>
                </a:solidFill>
                <a:latin typeface="Arial Black" panose="020B0A04020102020204" pitchFamily="34" charset="0"/>
              </a:rPr>
              <a:t>Community Presence</a:t>
            </a:r>
            <a:endParaRPr lang="en-GB" b="1" dirty="0">
              <a:solidFill>
                <a:srgbClr val="1A8749"/>
              </a:solidFill>
              <a:latin typeface="Arial Black" panose="020B0A0402010202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8828" y="3753894"/>
            <a:ext cx="4256471" cy="2510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828" y="1243359"/>
            <a:ext cx="3485540" cy="2510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1243359"/>
            <a:ext cx="3715260" cy="5021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740352" y="0"/>
            <a:ext cx="1403648" cy="1556792"/>
          </a:xfrm>
          <a:prstGeom prst="rect">
            <a:avLst/>
          </a:prstGeom>
          <a:noFill/>
        </p:spPr>
      </p:pic>
    </p:spTree>
    <p:extLst>
      <p:ext uri="{BB962C8B-B14F-4D97-AF65-F5344CB8AC3E}">
        <p14:creationId xmlns:p14="http://schemas.microsoft.com/office/powerpoint/2010/main" val="3187361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1A8749"/>
                </a:solidFill>
                <a:latin typeface="Arial Black" panose="020B0A04020102020204" pitchFamily="34" charset="0"/>
              </a:rPr>
              <a:t>Competence or Capability</a:t>
            </a:r>
            <a:endParaRPr lang="en-GB" sz="3200" b="1" dirty="0">
              <a:solidFill>
                <a:srgbClr val="1A8749"/>
              </a:solidFill>
              <a:latin typeface="Arial Black" panose="020B0A040201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8072" y="1628800"/>
            <a:ext cx="2381075" cy="1617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58" y="3484866"/>
            <a:ext cx="2555776" cy="1916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1556792"/>
            <a:ext cx="2565750" cy="1710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58072" y="3484866"/>
            <a:ext cx="2393469" cy="1916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084168" y="3484867"/>
            <a:ext cx="2288794" cy="1916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084168" y="1628800"/>
            <a:ext cx="2232248" cy="1638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7596336" y="40631"/>
            <a:ext cx="1362273" cy="1559569"/>
          </a:xfrm>
          <a:prstGeom prst="rect">
            <a:avLst/>
          </a:prstGeom>
          <a:noFill/>
        </p:spPr>
      </p:pic>
    </p:spTree>
    <p:extLst>
      <p:ext uri="{BB962C8B-B14F-4D97-AF65-F5344CB8AC3E}">
        <p14:creationId xmlns:p14="http://schemas.microsoft.com/office/powerpoint/2010/main" val="3485589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1A8749"/>
                </a:solidFill>
                <a:latin typeface="Arial Black" panose="020B0A04020102020204" pitchFamily="34" charset="0"/>
              </a:rPr>
              <a:t>Participation or Relationships</a:t>
            </a:r>
            <a:endParaRPr lang="en-GB" sz="2800" dirty="0">
              <a:solidFill>
                <a:srgbClr val="1A8749"/>
              </a:solidFill>
              <a:latin typeface="Arial Black" panose="020B0A040201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576550"/>
            <a:ext cx="3422519" cy="2398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3975125"/>
            <a:ext cx="3384376" cy="2684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1576549"/>
            <a:ext cx="4402832" cy="5082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596336" y="40631"/>
            <a:ext cx="1362273" cy="1559569"/>
          </a:xfrm>
          <a:prstGeom prst="rect">
            <a:avLst/>
          </a:prstGeom>
          <a:noFill/>
        </p:spPr>
      </p:pic>
    </p:spTree>
    <p:extLst>
      <p:ext uri="{BB962C8B-B14F-4D97-AF65-F5344CB8AC3E}">
        <p14:creationId xmlns:p14="http://schemas.microsoft.com/office/powerpoint/2010/main" val="3519513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Les Ami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Les Amis PowerPoint Template</Template>
  <TotalTime>1347</TotalTime>
  <Words>1533</Words>
  <Application>Microsoft Office PowerPoint</Application>
  <PresentationFormat>On-screen Show (4:3)</PresentationFormat>
  <Paragraphs>117</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 Black</vt:lpstr>
      <vt:lpstr>Calibri</vt:lpstr>
      <vt:lpstr>Palatino Linotype</vt:lpstr>
      <vt:lpstr>Wingdings</vt:lpstr>
      <vt:lpstr>Les Amis PowerPoint Template</vt:lpstr>
      <vt:lpstr>Office Theme</vt:lpstr>
      <vt:lpstr>Les Amis</vt:lpstr>
      <vt:lpstr>Jason Loveless</vt:lpstr>
      <vt:lpstr>INTRODUCTION</vt:lpstr>
      <vt:lpstr> Vision</vt:lpstr>
      <vt:lpstr>Support</vt:lpstr>
      <vt:lpstr>Choice</vt:lpstr>
      <vt:lpstr>Community Presence</vt:lpstr>
      <vt:lpstr>Competence or Capability</vt:lpstr>
      <vt:lpstr>Participation or Relationships</vt:lpstr>
      <vt:lpstr>Respect or Dignity or valued Roles</vt:lpstr>
      <vt:lpstr>Customer Service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Amis</dc:title>
  <dc:creator>Donna Ireland</dc:creator>
  <cp:lastModifiedBy>Denise Barham</cp:lastModifiedBy>
  <cp:revision>104</cp:revision>
  <cp:lastPrinted>2017-08-31T11:45:14Z</cp:lastPrinted>
  <dcterms:created xsi:type="dcterms:W3CDTF">2015-02-05T08:28:57Z</dcterms:created>
  <dcterms:modified xsi:type="dcterms:W3CDTF">2020-09-30T06:54:40Z</dcterms:modified>
</cp:coreProperties>
</file>