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8" r:id="rId3"/>
    <p:sldId id="269" r:id="rId4"/>
    <p:sldId id="257" r:id="rId5"/>
    <p:sldId id="265" r:id="rId6"/>
    <p:sldId id="270" r:id="rId7"/>
    <p:sldId id="266" r:id="rId8"/>
    <p:sldId id="258" r:id="rId9"/>
    <p:sldId id="260" r:id="rId10"/>
    <p:sldId id="267" r:id="rId11"/>
    <p:sldId id="261" r:id="rId12"/>
    <p:sldId id="263" r:id="rId13"/>
    <p:sldId id="271" r:id="rId14"/>
    <p:sldId id="264"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14" autoAdjust="0"/>
  </p:normalViewPr>
  <p:slideViewPr>
    <p:cSldViewPr>
      <p:cViewPr varScale="1">
        <p:scale>
          <a:sx n="64" d="100"/>
          <a:sy n="64" d="100"/>
        </p:scale>
        <p:origin x="200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7" y="0"/>
            <a:ext cx="2945659" cy="496332"/>
          </a:xfrm>
          <a:prstGeom prst="rect">
            <a:avLst/>
          </a:prstGeom>
        </p:spPr>
        <p:txBody>
          <a:bodyPr vert="horz" lIns="91440" tIns="45720" rIns="91440" bIns="45720" rtlCol="0"/>
          <a:lstStyle>
            <a:lvl1pPr algn="r">
              <a:defRPr sz="1200"/>
            </a:lvl1pPr>
          </a:lstStyle>
          <a:p>
            <a:fld id="{82D236AE-C30E-434A-A5F6-44927543E071}" type="datetimeFigureOut">
              <a:rPr lang="en-GB" smtClean="0"/>
              <a:t>25/09/2020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4" y="9428585"/>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7" y="9428585"/>
            <a:ext cx="2945659" cy="496332"/>
          </a:xfrm>
          <a:prstGeom prst="rect">
            <a:avLst/>
          </a:prstGeom>
        </p:spPr>
        <p:txBody>
          <a:bodyPr vert="horz" lIns="91440" tIns="45720" rIns="91440" bIns="45720" rtlCol="0" anchor="b"/>
          <a:lstStyle>
            <a:lvl1pPr algn="r">
              <a:defRPr sz="1200"/>
            </a:lvl1pPr>
          </a:lstStyle>
          <a:p>
            <a:fld id="{68C071FA-4C1D-4D21-9F63-663F739663D1}" type="slidenum">
              <a:rPr lang="en-GB" smtClean="0"/>
              <a:t>‹#›</a:t>
            </a:fld>
            <a:endParaRPr lang="en-GB"/>
          </a:p>
        </p:txBody>
      </p:sp>
    </p:spTree>
    <p:extLst>
      <p:ext uri="{BB962C8B-B14F-4D97-AF65-F5344CB8AC3E}">
        <p14:creationId xmlns:p14="http://schemas.microsoft.com/office/powerpoint/2010/main" val="1420509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*Introduce yourself:</a:t>
            </a:r>
            <a:r>
              <a:rPr lang="en-GB" sz="1000" baseline="0" dirty="0">
                <a:latin typeface="Arial" panose="020B0604020202020204" pitchFamily="34" charset="0"/>
                <a:cs typeface="Arial" panose="020B0604020202020204" pitchFamily="34" charset="0"/>
              </a:rPr>
              <a:t> Who do you work for? What is your role? How long have you worked there? How long have you worked in the construction industry?*</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I would like to welcome you to Ivor and Honor’s Careers in Construction</a:t>
            </a:r>
            <a:r>
              <a:rPr lang="en-GB" sz="1000" b="1" baseline="0" dirty="0">
                <a:latin typeface="Arial" panose="020B0604020202020204" pitchFamily="34" charset="0"/>
                <a:cs typeface="Arial" panose="020B0604020202020204" pitchFamily="34" charset="0"/>
              </a:rPr>
              <a:t> Presentation! Today we’re going to expose some common stereotypes surrounding the construction industry and with the help of Ivor and Honor, try to persuade you to think about a career in construction!</a:t>
            </a:r>
            <a:endParaRPr lang="en-GB"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1</a:t>
            </a:fld>
            <a:endParaRPr lang="en-GB"/>
          </a:p>
        </p:txBody>
      </p:sp>
    </p:spTree>
    <p:extLst>
      <p:ext uri="{BB962C8B-B14F-4D97-AF65-F5344CB8AC3E}">
        <p14:creationId xmlns:p14="http://schemas.microsoft.com/office/powerpoint/2010/main" val="1120110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“Construction is an old, out-dated industry.”</a:t>
            </a:r>
          </a:p>
          <a:p>
            <a:endParaRPr lang="en-GB" sz="1000" b="1"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Ask the audience if they agree</a:t>
            </a:r>
            <a:r>
              <a:rPr lang="en-GB" sz="1000" b="1" baseline="0" dirty="0">
                <a:latin typeface="Arial" panose="020B0604020202020204" pitchFamily="34" charset="0"/>
                <a:cs typeface="Arial" panose="020B0604020202020204" pitchFamily="34" charset="0"/>
              </a:rPr>
              <a:t> or disagree with the statement:</a:t>
            </a:r>
          </a:p>
          <a:p>
            <a:pPr marL="171450" indent="-171450">
              <a:buFontTx/>
              <a:buChar char="-"/>
            </a:pPr>
            <a:r>
              <a:rPr lang="en-GB" sz="1000" b="1" baseline="0" dirty="0">
                <a:latin typeface="Arial" panose="020B0604020202020204" pitchFamily="34" charset="0"/>
                <a:cs typeface="Arial" panose="020B0604020202020204" pitchFamily="34" charset="0"/>
              </a:rPr>
              <a:t>Thumbs up = agree</a:t>
            </a:r>
          </a:p>
          <a:p>
            <a:pPr marL="171450" indent="-171450">
              <a:buFontTx/>
              <a:buChar char="-"/>
            </a:pPr>
            <a:r>
              <a:rPr lang="en-GB" sz="1000" b="1" baseline="0" dirty="0">
                <a:latin typeface="Arial" panose="020B0604020202020204" pitchFamily="34" charset="0"/>
                <a:cs typeface="Arial" panose="020B0604020202020204" pitchFamily="34" charset="0"/>
              </a:rPr>
              <a:t>Thumbs down = disagree</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1 brings up the X*</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Thumbs down are correct!</a:t>
            </a:r>
          </a:p>
          <a:p>
            <a:pPr marL="0" indent="0">
              <a:buFontTx/>
              <a:buNone/>
            </a:pPr>
            <a:endParaRPr lang="en-GB" sz="1000" b="1"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Although the construction industry may appear to be all hammer and nails, it is actually one of the fastest evolving industries in the world. Construction companies are really beginning to move with the times and are using the latest technology  </a:t>
            </a:r>
            <a:r>
              <a:rPr lang="en-GB" sz="1000" b="1" baseline="0">
                <a:latin typeface="Arial" panose="020B0604020202020204" pitchFamily="34" charset="0"/>
                <a:cs typeface="Arial" panose="020B0604020202020204" pitchFamily="34" charset="0"/>
              </a:rPr>
              <a:t>and innovation to </a:t>
            </a:r>
            <a:r>
              <a:rPr lang="en-GB" sz="1000" b="1" baseline="0" dirty="0">
                <a:latin typeface="Arial" panose="020B0604020202020204" pitchFamily="34" charset="0"/>
                <a:cs typeface="Arial" panose="020B0604020202020204" pitchFamily="34" charset="0"/>
              </a:rPr>
              <a:t>make the process of construction more efficient and safer for their employees, some examples of this are:</a:t>
            </a:r>
          </a:p>
          <a:p>
            <a:pPr marL="0" indent="0">
              <a:buFontTx/>
              <a:buNone/>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2 brings up Drones*</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1: Drone technology</a:t>
            </a:r>
          </a:p>
          <a:p>
            <a:pPr marL="171450" indent="-171450">
              <a:buFontTx/>
              <a:buChar char="-"/>
            </a:pPr>
            <a:r>
              <a:rPr lang="en-GB" sz="1000" b="1" baseline="0" dirty="0">
                <a:latin typeface="Arial" panose="020B0604020202020204" pitchFamily="34" charset="0"/>
                <a:cs typeface="Arial" panose="020B0604020202020204" pitchFamily="34" charset="0"/>
              </a:rPr>
              <a:t>An increasing number of construction companies are beginning to use drones on their sites for a number of reasons. One particularly innovative way is to use drones to deliver first aid equipment across the construction site. Should there be an incident, a trained first aider will be able to ‘radio-in’ a drone that has a first aid kit and defibrillator attached so that the injured member of staff can be treated.</a:t>
            </a:r>
          </a:p>
          <a:p>
            <a:pPr marL="171450" indent="-171450">
              <a:buFontTx/>
              <a:buChar char="-"/>
            </a:pPr>
            <a:r>
              <a:rPr lang="en-GB" sz="1000" b="1" baseline="0" dirty="0">
                <a:latin typeface="Arial" panose="020B0604020202020204" pitchFamily="34" charset="0"/>
                <a:cs typeface="Arial" panose="020B0604020202020204" pitchFamily="34" charset="0"/>
              </a:rPr>
              <a:t>Another use for drones is to monitor their own sites tidiness and cleanliness. Companies will fly the drones both over and around the outskirts of the site to monitor its cleanliness. Anywhere a mess is found, a team will be sent out to tidy it up ensuring that the site is projecting the very best image of the construction industry.</a:t>
            </a:r>
          </a:p>
          <a:p>
            <a:pPr marL="171450" indent="-171450">
              <a:buFontTx/>
              <a:buChar char="-"/>
            </a:pPr>
            <a:r>
              <a:rPr lang="en-GB" sz="1000" b="1" baseline="0" dirty="0">
                <a:latin typeface="Arial" panose="020B0604020202020204" pitchFamily="34" charset="0"/>
                <a:cs typeface="Arial" panose="020B0604020202020204" pitchFamily="34" charset="0"/>
              </a:rPr>
              <a:t>Drones can also be used to measure the stockpile levels on sites of various materials. The benefits of this is that it eliminates the need for employees to work at height, more efficient than sending a team of people to do it, it gives highly accurate information on how much stock you have and allows the people that would normally do that job, to carry out their other duties.</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3 brings up Exoskeletal Suit*</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2: Exoskeletal Suits:</a:t>
            </a:r>
          </a:p>
          <a:p>
            <a:pPr marL="171450" indent="-171450">
              <a:buFontTx/>
              <a:buChar char="-"/>
            </a:pPr>
            <a:r>
              <a:rPr lang="en-GB" sz="1000" b="1" baseline="0" dirty="0">
                <a:latin typeface="Arial" panose="020B0604020202020204" pitchFamily="34" charset="0"/>
                <a:cs typeface="Arial" panose="020B0604020202020204" pitchFamily="34" charset="0"/>
              </a:rPr>
              <a:t>Exoskeletal suits have the potential to revolutionise the way people work in the construction industry by reducing the strain and exertion that is unavoidable when carrying out manual tasks. </a:t>
            </a:r>
          </a:p>
          <a:p>
            <a:pPr marL="171450" indent="-171450">
              <a:buFontTx/>
              <a:buChar char="-"/>
            </a:pPr>
            <a:r>
              <a:rPr lang="en-GB" sz="1000" b="1" baseline="0" dirty="0">
                <a:latin typeface="Arial" panose="020B0604020202020204" pitchFamily="34" charset="0"/>
                <a:cs typeface="Arial" panose="020B0604020202020204" pitchFamily="34" charset="0"/>
              </a:rPr>
              <a:t>The suit is optimised to support the weight of the operatives arms when working overhead or carrying items by safely transferring the loads associated with these tasks through a ‘secondary’ skeletal system down to the upper legs.</a:t>
            </a:r>
          </a:p>
          <a:p>
            <a:pPr marL="171450" indent="-171450">
              <a:buFontTx/>
              <a:buChar char="-"/>
            </a:pPr>
            <a:r>
              <a:rPr lang="en-GB" sz="1000" b="1" baseline="0" dirty="0">
                <a:latin typeface="Arial" panose="020B0604020202020204" pitchFamily="34" charset="0"/>
                <a:cs typeface="Arial" panose="020B0604020202020204" pitchFamily="34" charset="0"/>
              </a:rPr>
              <a:t>The vest works off a spring-based assistance system and when activated, will provide 5-15lbs of assistance per arm, augmenting the user’s natural physical ability, meaning that it will remove the stresses and strains associated with manual tasks.</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4 brings up BIM*</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3. Building Information Modelling (BIM):</a:t>
            </a:r>
          </a:p>
          <a:p>
            <a:pPr marL="171450" indent="-171450">
              <a:buFontTx/>
              <a:buChar char="-"/>
            </a:pPr>
            <a:r>
              <a:rPr lang="en-GB" sz="1000" b="1" baseline="0" dirty="0">
                <a:latin typeface="Arial" panose="020B0604020202020204" pitchFamily="34" charset="0"/>
                <a:cs typeface="Arial" panose="020B0604020202020204" pitchFamily="34" charset="0"/>
              </a:rPr>
              <a:t>BIM is a process for creating and managing information on a construction project across the project life cycle. Through this technology, the construction industry is going through its very own digital revolution! </a:t>
            </a:r>
          </a:p>
          <a:p>
            <a:pPr marL="171450" indent="-171450">
              <a:buFontTx/>
              <a:buChar char="-"/>
            </a:pPr>
            <a:r>
              <a:rPr lang="en-GB" sz="1000" b="1" baseline="0" dirty="0">
                <a:latin typeface="Arial" panose="020B0604020202020204" pitchFamily="34" charset="0"/>
                <a:cs typeface="Arial" panose="020B0604020202020204" pitchFamily="34" charset="0"/>
              </a:rPr>
              <a:t>This programme brings together all of the information about every component of a building in one place, by integrating all of the different aspects of a project into one.</a:t>
            </a:r>
          </a:p>
          <a:p>
            <a:pPr marL="171450" indent="-171450">
              <a:buFontTx/>
              <a:buChar char="-"/>
            </a:pPr>
            <a:r>
              <a:rPr lang="en-GB" sz="1000" b="1" baseline="0" dirty="0">
                <a:latin typeface="Arial" panose="020B0604020202020204" pitchFamily="34" charset="0"/>
                <a:cs typeface="Arial" panose="020B0604020202020204" pitchFamily="34" charset="0"/>
              </a:rPr>
              <a:t>BIM data can be used to illustrate the entire building life-cycle, from brick to brick, from inception and design to demolition and material reuse. </a:t>
            </a:r>
          </a:p>
          <a:p>
            <a:pPr marL="171450" indent="-171450">
              <a:buFontTx/>
              <a:buChar char="-"/>
            </a:pPr>
            <a:r>
              <a:rPr lang="en-GB" sz="1000" b="1" baseline="0" dirty="0">
                <a:latin typeface="Arial" panose="020B0604020202020204" pitchFamily="34" charset="0"/>
                <a:cs typeface="Arial" panose="020B0604020202020204" pitchFamily="34" charset="0"/>
              </a:rPr>
              <a:t>BIM can show the products properties such as thermal and electrical performance, it can show the products physical characteristics like all of the wiring and piping inside the walls of the structure. </a:t>
            </a:r>
          </a:p>
          <a:p>
            <a:pPr marL="171450" indent="-171450">
              <a:buFontTx/>
              <a:buChar char="-"/>
            </a:pPr>
            <a:endParaRPr lang="en-GB" sz="1000" b="1" baseline="0" dirty="0">
              <a:latin typeface="Arial" panose="020B0604020202020204" pitchFamily="34" charset="0"/>
              <a:cs typeface="Arial" panose="020B0604020202020204" pitchFamily="34" charset="0"/>
            </a:endParaRP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aseline="0" dirty="0">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10</a:t>
            </a:fld>
            <a:endParaRPr lang="en-GB"/>
          </a:p>
        </p:txBody>
      </p:sp>
    </p:spTree>
    <p:extLst>
      <p:ext uri="{BB962C8B-B14F-4D97-AF65-F5344CB8AC3E}">
        <p14:creationId xmlns:p14="http://schemas.microsoft.com/office/powerpoint/2010/main" val="194950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“I can’t earn lots of money</a:t>
            </a:r>
            <a:r>
              <a:rPr lang="en-GB" sz="1000" b="1" baseline="0" dirty="0">
                <a:latin typeface="Arial" panose="020B0604020202020204" pitchFamily="34" charset="0"/>
                <a:cs typeface="Arial" panose="020B0604020202020204" pitchFamily="34" charset="0"/>
              </a:rPr>
              <a:t> if I get a job in the construction industry.”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baseline="0" dirty="0">
                <a:latin typeface="Arial" panose="020B0604020202020204" pitchFamily="34" charset="0"/>
                <a:cs typeface="Arial" panose="020B0604020202020204" pitchFamily="34" charset="0"/>
              </a:rPr>
              <a:t>Ask the audience if they agree or disagree with the statement.</a:t>
            </a:r>
          </a:p>
          <a:p>
            <a:pPr marL="171450" indent="-171450">
              <a:buFontTx/>
              <a:buChar char="-"/>
            </a:pPr>
            <a:r>
              <a:rPr lang="en-GB" sz="1000" b="1" dirty="0">
                <a:latin typeface="Arial" panose="020B0604020202020204" pitchFamily="34" charset="0"/>
                <a:cs typeface="Arial" panose="020B0604020202020204" pitchFamily="34" charset="0"/>
              </a:rPr>
              <a:t>Thumbs up agree</a:t>
            </a:r>
          </a:p>
          <a:p>
            <a:pPr marL="171450" indent="-171450">
              <a:buFontTx/>
              <a:buChar char="-"/>
            </a:pPr>
            <a:r>
              <a:rPr lang="en-GB" sz="1000" b="1" dirty="0">
                <a:latin typeface="Arial" panose="020B0604020202020204" pitchFamily="34" charset="0"/>
                <a:cs typeface="Arial" panose="020B0604020202020204" pitchFamily="34" charset="0"/>
              </a:rPr>
              <a:t>Thumbs down disagree</a:t>
            </a:r>
          </a:p>
          <a:p>
            <a:pPr marL="171450" indent="-171450">
              <a:buFontTx/>
              <a:buChar char="-"/>
            </a:pPr>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1 brings up X*</a:t>
            </a:r>
          </a:p>
          <a:p>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Thumbs down are correct!</a:t>
            </a:r>
          </a:p>
          <a:p>
            <a:endParaRPr lang="en-GB" sz="1000" b="1"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Like any job any</a:t>
            </a:r>
            <a:r>
              <a:rPr lang="en-GB" sz="1000" b="1" baseline="0" dirty="0">
                <a:latin typeface="Arial" panose="020B0604020202020204" pitchFamily="34" charset="0"/>
                <a:cs typeface="Arial" panose="020B0604020202020204" pitchFamily="34" charset="0"/>
              </a:rPr>
              <a:t>where, if you work hard and progress, you will earn good money. The construction industry is no different. However, with that being said, demand for workers within the industry has never been higher. According to the Construction Industry Training Board (CITB), the industry will need a quarter of a million workers in the next few years to keep up. </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With the demand being so high, the wages you can receive are highly competitive. For instance, a university graduate can earn upwards of £60,000 per annum along with other perks, such as a company vehicle. Those who go straight into the industry from school can also earn sums like the aforementioned when working in trades i.e. an Electrician.</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Below will be just 12 out of the hundreds of roles available in the construction industry, we’re going to play a game and see if you can match the role to the average annual income of the position once you hear what each of them does </a:t>
            </a:r>
            <a:r>
              <a:rPr lang="en-GB" sz="1000" baseline="0" dirty="0">
                <a:latin typeface="Arial" panose="020B0604020202020204" pitchFamily="34" charset="0"/>
                <a:cs typeface="Arial" panose="020B0604020202020204" pitchFamily="34" charset="0"/>
              </a:rPr>
              <a:t>(FYI: the income parallel to the role is not the answer – they have been put in a random order):</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Answers:</a:t>
            </a:r>
          </a:p>
          <a:p>
            <a:r>
              <a:rPr lang="en-GB" sz="1000" baseline="0" dirty="0">
                <a:latin typeface="Arial" panose="020B0604020202020204" pitchFamily="34" charset="0"/>
                <a:cs typeface="Arial" panose="020B0604020202020204" pitchFamily="34" charset="0"/>
              </a:rPr>
              <a:t>*Animation 3* </a:t>
            </a:r>
            <a:r>
              <a:rPr lang="en-GB" sz="1000" b="1" baseline="0" dirty="0">
                <a:latin typeface="Arial" panose="020B0604020202020204" pitchFamily="34" charset="0"/>
                <a:cs typeface="Arial" panose="020B0604020202020204" pitchFamily="34" charset="0"/>
              </a:rPr>
              <a:t>Roofer: Roofers work on protective layers of a building which separate the inside from the elements, using a range of different methods and materials - £35,000</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4* </a:t>
            </a:r>
            <a:r>
              <a:rPr lang="en-GB" sz="1000" b="1" baseline="0" dirty="0">
                <a:latin typeface="Arial" panose="020B0604020202020204" pitchFamily="34" charset="0"/>
                <a:cs typeface="Arial" panose="020B0604020202020204" pitchFamily="34" charset="0"/>
              </a:rPr>
              <a:t>Planner: Planners are fundamental when it comes to the execution of a building project, they will create a programme of works to help achieve its successful completion - £55,000</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5* </a:t>
            </a:r>
            <a:r>
              <a:rPr lang="en-GB" sz="1000" b="1" baseline="0" dirty="0">
                <a:latin typeface="Arial" panose="020B0604020202020204" pitchFamily="34" charset="0"/>
                <a:cs typeface="Arial" panose="020B0604020202020204" pitchFamily="34" charset="0"/>
              </a:rPr>
              <a:t>Plasterer: Plasterers are indispensable to building sites, they make walls and ceilings smooth and ready for decorating - £28,000</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6* </a:t>
            </a:r>
            <a:r>
              <a:rPr lang="en-GB" sz="1000" b="1" baseline="0" dirty="0">
                <a:latin typeface="Arial" panose="020B0604020202020204" pitchFamily="34" charset="0"/>
                <a:cs typeface="Arial" panose="020B0604020202020204" pitchFamily="34" charset="0"/>
              </a:rPr>
              <a:t>Bricklayer: Bricklayers lay bricks, pre-cut stone, concrete blocks and other types of building blocks in mortar to construct or repair walls, foundations, partitions, arches and other structures - £30,000</a:t>
            </a:r>
          </a:p>
          <a:p>
            <a:endParaRPr lang="en-GB" sz="1000" b="1"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7* </a:t>
            </a:r>
            <a:r>
              <a:rPr lang="en-GB" sz="1000" b="1" baseline="0" dirty="0">
                <a:latin typeface="Arial" panose="020B0604020202020204" pitchFamily="34" charset="0"/>
                <a:cs typeface="Arial" panose="020B0604020202020204" pitchFamily="34" charset="0"/>
              </a:rPr>
              <a:t>Architect: Architects have the challenging and extremely satisfying job of bringing whole new buildings into the world. They also save, restore and change the ones we already have built - £50,000</a:t>
            </a:r>
          </a:p>
          <a:p>
            <a:endParaRPr lang="en-GB" sz="1000" baseline="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*Animation 8* </a:t>
            </a:r>
            <a:r>
              <a:rPr lang="en-GB" sz="1000" b="1" dirty="0">
                <a:latin typeface="Arial" panose="020B0604020202020204" pitchFamily="34" charset="0"/>
                <a:cs typeface="Arial" panose="020B0604020202020204" pitchFamily="34" charset="0"/>
              </a:rPr>
              <a:t>Estimator: Estimators calculate how much it costs to supply products or services to a client before building</a:t>
            </a:r>
            <a:r>
              <a:rPr lang="en-GB" sz="1000" b="1" baseline="0" dirty="0">
                <a:latin typeface="Arial" panose="020B0604020202020204" pitchFamily="34" charset="0"/>
                <a:cs typeface="Arial" panose="020B0604020202020204" pitchFamily="34" charset="0"/>
              </a:rPr>
              <a:t> works can begin</a:t>
            </a:r>
            <a:r>
              <a:rPr lang="en-GB" sz="1000" b="1" dirty="0">
                <a:latin typeface="Arial" panose="020B0604020202020204" pitchFamily="34" charset="0"/>
                <a:cs typeface="Arial" panose="020B0604020202020204" pitchFamily="34" charset="0"/>
              </a:rPr>
              <a:t> - £70,000</a:t>
            </a:r>
          </a:p>
          <a:p>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*Animation 9* </a:t>
            </a:r>
            <a:r>
              <a:rPr lang="en-GB" sz="1000" b="1" dirty="0">
                <a:latin typeface="Arial" panose="020B0604020202020204" pitchFamily="34" charset="0"/>
                <a:cs typeface="Arial" panose="020B0604020202020204" pitchFamily="34" charset="0"/>
              </a:rPr>
              <a:t>Field</a:t>
            </a:r>
            <a:r>
              <a:rPr lang="en-GB" sz="1000" b="1" baseline="0" dirty="0">
                <a:latin typeface="Arial" panose="020B0604020202020204" pitchFamily="34" charset="0"/>
                <a:cs typeface="Arial" panose="020B0604020202020204" pitchFamily="34" charset="0"/>
              </a:rPr>
              <a:t> Technician: Field technicians travel to construction sites to fix equipment problems</a:t>
            </a:r>
            <a:r>
              <a:rPr lang="en-GB" sz="1000" b="1" dirty="0">
                <a:latin typeface="Arial" panose="020B0604020202020204" pitchFamily="34" charset="0"/>
                <a:cs typeface="Arial" panose="020B0604020202020204" pitchFamily="34" charset="0"/>
              </a:rPr>
              <a:t> - £32,000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*Animation 10* </a:t>
            </a:r>
            <a:r>
              <a:rPr lang="en-GB" sz="1000" b="1" dirty="0">
                <a:latin typeface="Arial" panose="020B0604020202020204" pitchFamily="34" charset="0"/>
                <a:cs typeface="Arial" panose="020B0604020202020204" pitchFamily="34" charset="0"/>
              </a:rPr>
              <a:t>Civil Engineer: Civil engineers have the crucial role</a:t>
            </a:r>
            <a:r>
              <a:rPr lang="en-GB" sz="1000" b="1" baseline="0" dirty="0">
                <a:latin typeface="Arial" panose="020B0604020202020204" pitchFamily="34" charset="0"/>
                <a:cs typeface="Arial" panose="020B0604020202020204" pitchFamily="34" charset="0"/>
              </a:rPr>
              <a:t> of planning, designing and managing construction projects</a:t>
            </a:r>
            <a:r>
              <a:rPr lang="en-GB" sz="1000" b="1" dirty="0">
                <a:latin typeface="Arial" panose="020B0604020202020204" pitchFamily="34" charset="0"/>
                <a:cs typeface="Arial" panose="020B0604020202020204" pitchFamily="34" charset="0"/>
              </a:rPr>
              <a:t> - £60,000</a:t>
            </a:r>
          </a:p>
          <a:p>
            <a:endParaRPr lang="en-GB" sz="100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11* </a:t>
            </a:r>
            <a:r>
              <a:rPr lang="en-GB" sz="1000" b="1" baseline="0" dirty="0">
                <a:latin typeface="Arial" panose="020B0604020202020204" pitchFamily="34" charset="0"/>
                <a:cs typeface="Arial" panose="020B0604020202020204" pitchFamily="34" charset="0"/>
              </a:rPr>
              <a:t>Site Manager: Site managers run the workforce on a building site - £58,000</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12* </a:t>
            </a:r>
            <a:r>
              <a:rPr lang="en-GB" sz="1000" b="1" baseline="0" dirty="0">
                <a:latin typeface="Arial" panose="020B0604020202020204" pitchFamily="34" charset="0"/>
                <a:cs typeface="Arial" panose="020B0604020202020204" pitchFamily="34" charset="0"/>
              </a:rPr>
              <a:t>Rig Driver: Rig drivers operate construction equipment to drive columns of materials such as wood, steel or concrete into the ground to support buildings and other structures - £45,000</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13* </a:t>
            </a:r>
            <a:r>
              <a:rPr lang="en-GB" sz="1000" b="1" baseline="0" dirty="0">
                <a:latin typeface="Arial" panose="020B0604020202020204" pitchFamily="34" charset="0"/>
                <a:cs typeface="Arial" panose="020B0604020202020204" pitchFamily="34" charset="0"/>
              </a:rPr>
              <a:t>Building Control Surveyor: Building control surveyors make sure that regulations are followed on construction sites and projects - £40,000</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14* </a:t>
            </a:r>
            <a:r>
              <a:rPr lang="en-GB" sz="1000" b="1" baseline="0" dirty="0">
                <a:latin typeface="Arial" panose="020B0604020202020204" pitchFamily="34" charset="0"/>
                <a:cs typeface="Arial" panose="020B0604020202020204" pitchFamily="34" charset="0"/>
              </a:rPr>
              <a:t>Sustainability Coordinator: Sustainability coordinators oversee the implementation of sustainability strategies during a project - £48,000</a:t>
            </a:r>
          </a:p>
          <a:p>
            <a:endParaRPr lang="en-GB" sz="1000" b="1" baseline="0" dirty="0">
              <a:latin typeface="Arial" panose="020B0604020202020204" pitchFamily="34" charset="0"/>
              <a:cs typeface="Arial" panose="020B0604020202020204" pitchFamily="34" charset="0"/>
            </a:endParaRPr>
          </a:p>
          <a:p>
            <a:r>
              <a:rPr lang="en-GB" sz="1000" b="0" dirty="0">
                <a:latin typeface="Arial" panose="020B0604020202020204" pitchFamily="34" charset="0"/>
                <a:cs typeface="Arial" panose="020B0604020202020204" pitchFamily="34" charset="0"/>
              </a:rPr>
              <a:t>Source of average salaries:</a:t>
            </a:r>
            <a:r>
              <a:rPr lang="en-GB" sz="1000" b="0" baseline="0" dirty="0">
                <a:latin typeface="Arial" panose="020B0604020202020204" pitchFamily="34" charset="0"/>
                <a:cs typeface="Arial" panose="020B0604020202020204" pitchFamily="34" charset="0"/>
              </a:rPr>
              <a:t> GoConstruct website (Careers A-Z).</a:t>
            </a:r>
            <a:endParaRPr lang="en-GB" sz="1000" b="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11</a:t>
            </a:fld>
            <a:endParaRPr lang="en-GB"/>
          </a:p>
        </p:txBody>
      </p:sp>
    </p:spTree>
    <p:extLst>
      <p:ext uri="{BB962C8B-B14F-4D97-AF65-F5344CB8AC3E}">
        <p14:creationId xmlns:p14="http://schemas.microsoft.com/office/powerpoint/2010/main" val="2776745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000" b="1" baseline="0" dirty="0">
                <a:latin typeface="Arial" panose="020B0604020202020204" pitchFamily="34" charset="0"/>
                <a:cs typeface="Arial" panose="020B0604020202020204" pitchFamily="34" charset="0"/>
              </a:rPr>
              <a:t>How do I get into the Construction Industry?</a:t>
            </a:r>
          </a:p>
          <a:p>
            <a:pPr marL="0" indent="0">
              <a:buFontTx/>
              <a:buNone/>
            </a:pPr>
            <a:endParaRPr lang="en-GB" sz="1000" b="1"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There are now more routes into construction than ever so we can understand how it can be a bit difficult to know where to start. Here are some examples:</a:t>
            </a:r>
          </a:p>
          <a:p>
            <a:pPr marL="0" indent="0">
              <a:buFontTx/>
              <a:buNone/>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1 brings up Apprenticeships*</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Apprenticeships:</a:t>
            </a:r>
          </a:p>
          <a:p>
            <a:pPr marL="171450" indent="-171450">
              <a:buFontTx/>
              <a:buChar char="-"/>
            </a:pPr>
            <a:r>
              <a:rPr lang="en-GB" sz="1000" b="1" baseline="0" dirty="0">
                <a:latin typeface="Arial" panose="020B0604020202020204" pitchFamily="34" charset="0"/>
                <a:cs typeface="Arial" panose="020B0604020202020204" pitchFamily="34" charset="0"/>
              </a:rPr>
              <a:t>Apprenticeships are a job with training. You will be employed and will be paid a lower wage to begin with to perform a particular role with an understanding that you will be trained through experiencing the job, as well as studying either at school or college and earning the qualifications to perform your chosen role to a professional standard. Your school or college will teach you the theory, the training provider will teach you the skills to perform these tasks and your employer will allow you to put your theory into practice! At the end of it, you will be a fully paid professional.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2 brings up University*</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University:</a:t>
            </a:r>
          </a:p>
          <a:p>
            <a:pPr marL="171450" indent="-171450">
              <a:buFontTx/>
              <a:buChar char="-"/>
            </a:pPr>
            <a:r>
              <a:rPr lang="en-GB" sz="1000" b="1" baseline="0" dirty="0">
                <a:latin typeface="Arial" panose="020B0604020202020204" pitchFamily="34" charset="0"/>
                <a:cs typeface="Arial" panose="020B0604020202020204" pitchFamily="34" charset="0"/>
              </a:rPr>
              <a:t>Many roles in construction require you to be qualified to degree level, such as Engineers, Project Managers, Surveyors, Architects and more. Many construction companies offer Higher or Degree apprenticeships which combine working and studying part-time at a university, this can be done on a day-to-day basis or in blocks of time, depending on the programme or requirements of the employer. They can take between three to six years to complete, but once done, you come away with a degree, invaluable work experience and potentially a full-time position.</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aseline="0" dirty="0">
                <a:latin typeface="Arial" panose="020B0604020202020204" pitchFamily="34" charset="0"/>
                <a:cs typeface="Arial" panose="020B0604020202020204" pitchFamily="34" charset="0"/>
              </a:rPr>
              <a:t>*Animation 3 brings up Websites and Events*</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Websites and Events:</a:t>
            </a:r>
          </a:p>
          <a:p>
            <a:pPr marL="0" indent="0">
              <a:buFontTx/>
              <a:buNone/>
            </a:pPr>
            <a:r>
              <a:rPr lang="en-GB" sz="1000" b="1" baseline="0" dirty="0">
                <a:latin typeface="Arial" panose="020B0604020202020204" pitchFamily="34" charset="0"/>
                <a:cs typeface="Arial" panose="020B0604020202020204" pitchFamily="34" charset="0"/>
              </a:rPr>
              <a:t>There are also a huge amount of resources online and opportunities throughout the year to learn more about construction.</a:t>
            </a:r>
          </a:p>
          <a:p>
            <a:pPr marL="171450" indent="-171450">
              <a:buFontTx/>
              <a:buChar char="-"/>
            </a:pPr>
            <a:r>
              <a:rPr lang="en-GB" sz="1000" b="1" baseline="0" dirty="0">
                <a:latin typeface="Arial" panose="020B0604020202020204" pitchFamily="34" charset="0"/>
                <a:cs typeface="Arial" panose="020B0604020202020204" pitchFamily="34" charset="0"/>
              </a:rPr>
              <a:t>Go Construct is a massively helpful website. This website showcases the many career opportunities available in construction. It has been funded by the Construction Industry Training Board Levy (or CITB), meaning that the whole industry has contributed to it. It is made by the construction industry, for the construction industry.</a:t>
            </a:r>
          </a:p>
          <a:p>
            <a:pPr marL="171450" indent="-171450">
              <a:buFontTx/>
              <a:buChar char="-"/>
            </a:pPr>
            <a:r>
              <a:rPr lang="en-GB" sz="1000" b="1" baseline="0" dirty="0">
                <a:latin typeface="Arial" panose="020B0604020202020204" pitchFamily="34" charset="0"/>
                <a:cs typeface="Arial" panose="020B0604020202020204" pitchFamily="34" charset="0"/>
              </a:rPr>
              <a:t>Open Doors is an event that happens every year across the country. It offers a unique chance for the public to enter major ‘live’ construction sites, offices, factories and training centres across the UK to see how buildings are constructed and what it’s like to work in the construction industry. Like this presentation, it will show that construction requires a hugely diverse range of skills and professions.</a:t>
            </a:r>
          </a:p>
          <a:p>
            <a:pPr marL="171450" indent="-171450">
              <a:buFontTx/>
              <a:buChar char="-"/>
            </a:pPr>
            <a:endParaRPr lang="en-GB" sz="1000" b="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All the information you need is out there – you just need to go and get it!</a:t>
            </a:r>
          </a:p>
          <a:p>
            <a:pPr marL="0" indent="0">
              <a:buFontTx/>
              <a:buNone/>
            </a:pPr>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4 brings up Ivor and B1M’s </a:t>
            </a:r>
            <a:r>
              <a:rPr lang="en-GB" sz="1000" baseline="0" dirty="0" err="1">
                <a:latin typeface="Arial" panose="020B0604020202020204" pitchFamily="34" charset="0"/>
                <a:cs typeface="Arial" panose="020B0604020202020204" pitchFamily="34" charset="0"/>
              </a:rPr>
              <a:t>Youtube</a:t>
            </a:r>
            <a:r>
              <a:rPr lang="en-GB" sz="1000" baseline="0" dirty="0">
                <a:latin typeface="Arial" panose="020B0604020202020204" pitchFamily="34" charset="0"/>
                <a:cs typeface="Arial" panose="020B0604020202020204" pitchFamily="34" charset="0"/>
              </a:rPr>
              <a:t> channel*</a:t>
            </a:r>
          </a:p>
          <a:p>
            <a:pPr marL="0" indent="0">
              <a:buFontTx/>
              <a:buNone/>
            </a:pPr>
            <a:endParaRPr lang="en-GB" sz="1000" dirty="0">
              <a:latin typeface="Arial" panose="020B0604020202020204" pitchFamily="34" charset="0"/>
              <a:cs typeface="Arial" panose="020B0604020202020204" pitchFamily="34" charset="0"/>
            </a:endParaRPr>
          </a:p>
          <a:p>
            <a:pPr marL="0" indent="0">
              <a:buFontTx/>
              <a:buNone/>
            </a:pPr>
            <a:r>
              <a:rPr lang="en-GB" sz="1000" b="1" dirty="0">
                <a:latin typeface="Arial" panose="020B0604020202020204" pitchFamily="34" charset="0"/>
                <a:cs typeface="Arial" panose="020B0604020202020204" pitchFamily="34" charset="0"/>
              </a:rPr>
              <a:t>Just like Ivor says</a:t>
            </a:r>
            <a:r>
              <a:rPr lang="en-GB" sz="1000" b="1" baseline="0" dirty="0">
                <a:latin typeface="Arial" panose="020B0604020202020204" pitchFamily="34" charset="0"/>
                <a:cs typeface="Arial" panose="020B0604020202020204" pitchFamily="34" charset="0"/>
              </a:rPr>
              <a:t> – make sure you take a look at The B1M </a:t>
            </a:r>
            <a:r>
              <a:rPr lang="en-GB" sz="1000" b="1" baseline="0" dirty="0" err="1">
                <a:latin typeface="Arial" panose="020B0604020202020204" pitchFamily="34" charset="0"/>
                <a:cs typeface="Arial" panose="020B0604020202020204" pitchFamily="34" charset="0"/>
              </a:rPr>
              <a:t>Ltd’s</a:t>
            </a:r>
            <a:r>
              <a:rPr lang="en-GB" sz="1000" b="1" baseline="0" dirty="0">
                <a:latin typeface="Arial" panose="020B0604020202020204" pitchFamily="34" charset="0"/>
                <a:cs typeface="Arial" panose="020B0604020202020204" pitchFamily="34" charset="0"/>
              </a:rPr>
              <a:t> YouTube channel, for lots of fantastic videos on construction.</a:t>
            </a:r>
            <a:endParaRPr lang="en-GB"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12</a:t>
            </a:fld>
            <a:endParaRPr lang="en-GB"/>
          </a:p>
        </p:txBody>
      </p:sp>
    </p:spTree>
    <p:extLst>
      <p:ext uri="{BB962C8B-B14F-4D97-AF65-F5344CB8AC3E}">
        <p14:creationId xmlns:p14="http://schemas.microsoft.com/office/powerpoint/2010/main" val="3976575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skills and attributes</a:t>
            </a:r>
            <a:r>
              <a:rPr lang="en-GB" b="1" baseline="0" dirty="0"/>
              <a:t> do I need to be successful in the Construction Industry?”</a:t>
            </a:r>
          </a:p>
          <a:p>
            <a:endParaRPr lang="en-GB" b="1" baseline="0" dirty="0"/>
          </a:p>
          <a:p>
            <a:r>
              <a:rPr lang="en-GB" b="1" baseline="0" dirty="0"/>
              <a:t>Whether you’re working in construction or any other industry, these are some of the key skills and attributes that will guarantee success at the workplace.</a:t>
            </a:r>
          </a:p>
          <a:p>
            <a:endParaRPr lang="en-GB" baseline="0" dirty="0"/>
          </a:p>
          <a:p>
            <a:r>
              <a:rPr lang="en-GB" dirty="0"/>
              <a:t>*Animation</a:t>
            </a:r>
            <a:r>
              <a:rPr lang="en-GB" baseline="0" dirty="0"/>
              <a:t> 1 brings up Good work ethic*</a:t>
            </a:r>
          </a:p>
          <a:p>
            <a:r>
              <a:rPr lang="en-GB" b="1" baseline="0" dirty="0"/>
              <a:t>Good work ethic (Ask the audience what they think this is and if they have any examples of it.)</a:t>
            </a:r>
          </a:p>
          <a:p>
            <a:pPr marL="171450" indent="-171450">
              <a:buFontTx/>
              <a:buChar char="-"/>
            </a:pPr>
            <a:r>
              <a:rPr lang="en-GB" b="1" baseline="0" dirty="0"/>
              <a:t>A good work ethic is desired by every employer. They will be relied upon get the job done, be professional at all times and need less overseeing from their superiors. Even things as simple as showing enthusiasm for your work and arriving on time put you in a good place to succeed!</a:t>
            </a:r>
          </a:p>
          <a:p>
            <a:pPr marL="171450" indent="-171450">
              <a:buFontTx/>
              <a:buChar char="-"/>
            </a:pPr>
            <a:endParaRPr lang="en-GB" baseline="0" dirty="0"/>
          </a:p>
          <a:p>
            <a:pPr marL="0" indent="0">
              <a:buFontTx/>
              <a:buNone/>
            </a:pPr>
            <a:r>
              <a:rPr lang="en-GB" dirty="0"/>
              <a:t>*Animation 2 brings</a:t>
            </a:r>
            <a:r>
              <a:rPr lang="en-GB" baseline="0" dirty="0"/>
              <a:t> up Work as a team*</a:t>
            </a:r>
          </a:p>
          <a:p>
            <a:pPr marL="0" indent="0">
              <a:buFontTx/>
              <a:buNone/>
            </a:pPr>
            <a:r>
              <a:rPr lang="en-GB" b="1" i="0" baseline="0"/>
              <a:t>Teamwork </a:t>
            </a:r>
            <a:r>
              <a:rPr lang="en-GB" b="1" i="0" baseline="0" dirty="0"/>
              <a:t>(Ask the audience what they think this is and if they have any examples of it.)</a:t>
            </a:r>
          </a:p>
          <a:p>
            <a:pPr marL="171450" indent="-171450">
              <a:buFontTx/>
              <a:buChar char="-"/>
            </a:pPr>
            <a:r>
              <a:rPr lang="en-GB" b="1" i="0" baseline="0" dirty="0"/>
              <a:t>This one speaks for itself. Very rarely will you work completely alone for your working life, you will rely on others and they will rely on you. An incredibly important skill to have is to be able to work with your colleagues, especially in the construction industry where you could have hundreds of colleagues on site with you every day! You should communicate clearly with them and also listen carefully – it’s a two way street!</a:t>
            </a:r>
          </a:p>
          <a:p>
            <a:pPr marL="171450" indent="-171450">
              <a:buFontTx/>
              <a:buChar char="-"/>
            </a:pPr>
            <a:endParaRPr lang="en-GB" b="1" i="0" baseline="0" dirty="0"/>
          </a:p>
          <a:p>
            <a:pPr marL="0" indent="0">
              <a:buFontTx/>
              <a:buNone/>
            </a:pPr>
            <a:r>
              <a:rPr lang="en-GB" baseline="0" dirty="0"/>
              <a:t>*Animation 3 brings up Problem solving*</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Problem solving </a:t>
            </a:r>
            <a:r>
              <a:rPr lang="en-GB" b="1" i="0" baseline="0" dirty="0"/>
              <a:t>(Ask the audience what they think this is and if they have any examples of it.)</a:t>
            </a:r>
            <a:endParaRPr lang="en-GB" b="1" baseline="0" dirty="0"/>
          </a:p>
          <a:p>
            <a:pPr marL="0" indent="0">
              <a:buFontTx/>
              <a:buNone/>
            </a:pPr>
            <a:r>
              <a:rPr lang="en-GB" b="1" baseline="0" dirty="0"/>
              <a:t>- You will never go through your professional career with everything running smoothly. Being able to assess a situation when things change and fix an unforeseen issue will help you stand out from the rest.</a:t>
            </a:r>
          </a:p>
          <a:p>
            <a:pPr marL="0" indent="0">
              <a:buFontTx/>
              <a:buNone/>
            </a:pPr>
            <a:endParaRPr lang="en-GB" dirty="0"/>
          </a:p>
          <a:p>
            <a:pPr marL="0" indent="0">
              <a:buFontTx/>
              <a:buNone/>
            </a:pPr>
            <a:r>
              <a:rPr lang="en-GB" dirty="0"/>
              <a:t>*Animation 4 brings up Honor*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*Ask the audience what they think are good skills and attributes.*</a:t>
            </a:r>
          </a:p>
          <a:p>
            <a:pPr marL="0" indent="0">
              <a:buFontTx/>
              <a:buNone/>
            </a:pPr>
            <a:endParaRPr lang="en-GB" dirty="0"/>
          </a:p>
        </p:txBody>
      </p:sp>
      <p:sp>
        <p:nvSpPr>
          <p:cNvPr id="4" name="Slide Number Placeholder 3"/>
          <p:cNvSpPr>
            <a:spLocks noGrp="1"/>
          </p:cNvSpPr>
          <p:nvPr>
            <p:ph type="sldNum" sz="quarter" idx="10"/>
          </p:nvPr>
        </p:nvSpPr>
        <p:spPr/>
        <p:txBody>
          <a:bodyPr/>
          <a:lstStyle/>
          <a:p>
            <a:fld id="{68C071FA-4C1D-4D21-9F63-663F739663D1}" type="slidenum">
              <a:rPr lang="en-GB" smtClean="0"/>
              <a:t>13</a:t>
            </a:fld>
            <a:endParaRPr lang="en-GB"/>
          </a:p>
        </p:txBody>
      </p:sp>
    </p:spTree>
    <p:extLst>
      <p:ext uri="{BB962C8B-B14F-4D97-AF65-F5344CB8AC3E}">
        <p14:creationId xmlns:p14="http://schemas.microsoft.com/office/powerpoint/2010/main" val="2929905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“Is a job in construction</a:t>
            </a:r>
            <a:r>
              <a:rPr lang="en-GB" sz="1000" b="1" baseline="0" dirty="0">
                <a:latin typeface="Arial" panose="020B0604020202020204" pitchFamily="34" charset="0"/>
                <a:cs typeface="Arial" panose="020B0604020202020204" pitchFamily="34" charset="0"/>
              </a:rPr>
              <a:t> fulfilling, competitive and exciting?”</a:t>
            </a:r>
          </a:p>
          <a:p>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baseline="0" dirty="0">
                <a:latin typeface="Arial" panose="020B0604020202020204" pitchFamily="34" charset="0"/>
                <a:cs typeface="Arial" panose="020B0604020202020204" pitchFamily="34" charset="0"/>
              </a:rPr>
              <a:t>Ask the audience if they agree or disagree with the statement.</a:t>
            </a:r>
          </a:p>
          <a:p>
            <a:pPr marL="171450" indent="-171450">
              <a:buFontTx/>
              <a:buChar char="-"/>
            </a:pPr>
            <a:r>
              <a:rPr lang="en-GB" sz="1000" b="1" dirty="0">
                <a:latin typeface="Arial" panose="020B0604020202020204" pitchFamily="34" charset="0"/>
                <a:cs typeface="Arial" panose="020B0604020202020204" pitchFamily="34" charset="0"/>
              </a:rPr>
              <a:t>Thumbs up agree</a:t>
            </a:r>
          </a:p>
          <a:p>
            <a:pPr marL="171450" indent="-171450">
              <a:buFontTx/>
              <a:buChar char="-"/>
            </a:pPr>
            <a:r>
              <a:rPr lang="en-GB" sz="1000" b="1" dirty="0">
                <a:latin typeface="Arial" panose="020B0604020202020204" pitchFamily="34" charset="0"/>
                <a:cs typeface="Arial" panose="020B0604020202020204" pitchFamily="34" charset="0"/>
              </a:rPr>
              <a:t>Thumbs down disagree</a:t>
            </a:r>
            <a:endParaRPr lang="en-GB" sz="1000" b="1" baseline="0" dirty="0">
              <a:latin typeface="Arial" panose="020B0604020202020204" pitchFamily="34" charset="0"/>
              <a:cs typeface="Arial" panose="020B0604020202020204" pitchFamily="34" charset="0"/>
            </a:endParaRPr>
          </a:p>
          <a:p>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1 brings up the tick*</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Thumbs up are correct!</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2 and 3 brings up Ivor, Honor and their messages*</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Honor: Thank you for listening to our presentation!</a:t>
            </a:r>
          </a:p>
          <a:p>
            <a:r>
              <a:rPr lang="en-GB" sz="1000" b="1" baseline="0" dirty="0">
                <a:latin typeface="Arial" panose="020B0604020202020204" pitchFamily="34" charset="0"/>
                <a:cs typeface="Arial" panose="020B0604020202020204" pitchFamily="34" charset="0"/>
              </a:rPr>
              <a:t>Ivor: We hope you think about a career in construction in the future!</a:t>
            </a:r>
            <a:endParaRPr lang="en-GB"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14</a:t>
            </a:fld>
            <a:endParaRPr lang="en-GB"/>
          </a:p>
        </p:txBody>
      </p:sp>
    </p:spTree>
    <p:extLst>
      <p:ext uri="{BB962C8B-B14F-4D97-AF65-F5344CB8AC3E}">
        <p14:creationId xmlns:p14="http://schemas.microsoft.com/office/powerpoint/2010/main" val="1719497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*Animation</a:t>
            </a:r>
            <a:r>
              <a:rPr lang="en-GB" sz="1000" baseline="0" dirty="0">
                <a:latin typeface="Arial" panose="020B0604020202020204" pitchFamily="34" charset="0"/>
                <a:cs typeface="Arial" panose="020B0604020202020204" pitchFamily="34" charset="0"/>
              </a:rPr>
              <a:t> 1 – brings up Ivor’s information*</a:t>
            </a: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2</a:t>
            </a:fld>
            <a:endParaRPr lang="en-GB"/>
          </a:p>
        </p:txBody>
      </p:sp>
    </p:spTree>
    <p:extLst>
      <p:ext uri="{BB962C8B-B14F-4D97-AF65-F5344CB8AC3E}">
        <p14:creationId xmlns:p14="http://schemas.microsoft.com/office/powerpoint/2010/main" val="1262548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*Animation</a:t>
            </a:r>
            <a:r>
              <a:rPr lang="en-GB" sz="1000" baseline="0" dirty="0">
                <a:latin typeface="Arial" panose="020B0604020202020204" pitchFamily="34" charset="0"/>
                <a:cs typeface="Arial" panose="020B0604020202020204" pitchFamily="34" charset="0"/>
              </a:rPr>
              <a:t> 1 – brings up Honor’s information*</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3</a:t>
            </a:fld>
            <a:endParaRPr lang="en-GB"/>
          </a:p>
        </p:txBody>
      </p:sp>
    </p:spTree>
    <p:extLst>
      <p:ext uri="{BB962C8B-B14F-4D97-AF65-F5344CB8AC3E}">
        <p14:creationId xmlns:p14="http://schemas.microsoft.com/office/powerpoint/2010/main" val="275214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baseline="0" dirty="0">
                <a:latin typeface="Arial" panose="020B0604020202020204" pitchFamily="34" charset="0"/>
                <a:cs typeface="Arial" panose="020B0604020202020204" pitchFamily="34" charset="0"/>
              </a:rPr>
              <a:t>Ask the audience: What is construction?</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*Allow time for audience to participate and try to answer*</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1 – Brings up Ivor and the answer*</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Construction is the action of building something. This can be anything from a road or school to a bridge or skyscraper. Construction is going on all around us, every single day. The bigger the project, the longer it will take to build. Some projects can last a few weeks and will have a team of fifteen people, whereas larger projects can take years and will have hundreds of workers on site every day.</a:t>
            </a:r>
          </a:p>
          <a:p>
            <a:endParaRPr lang="en-GB" sz="1000" baseline="0" dirty="0">
              <a:latin typeface="Arial" panose="020B0604020202020204" pitchFamily="34" charset="0"/>
              <a:cs typeface="Arial" panose="020B0604020202020204" pitchFamily="34" charset="0"/>
            </a:endParaRPr>
          </a:p>
          <a:p>
            <a:endParaRPr lang="en-GB" sz="1000" baseline="0" dirty="0">
              <a:latin typeface="Arial" panose="020B0604020202020204" pitchFamily="34" charset="0"/>
              <a:cs typeface="Arial" panose="020B0604020202020204" pitchFamily="34" charset="0"/>
            </a:endParaRP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4</a:t>
            </a:fld>
            <a:endParaRPr lang="en-GB"/>
          </a:p>
        </p:txBody>
      </p:sp>
    </p:spTree>
    <p:extLst>
      <p:ext uri="{BB962C8B-B14F-4D97-AF65-F5344CB8AC3E}">
        <p14:creationId xmlns:p14="http://schemas.microsoft.com/office/powerpoint/2010/main" val="244856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Ask the audience</a:t>
            </a:r>
            <a:r>
              <a:rPr lang="en-GB" sz="1000" b="1" baseline="0" dirty="0">
                <a:latin typeface="Arial" panose="020B0604020202020204" pitchFamily="34" charset="0"/>
                <a:cs typeface="Arial" panose="020B0604020202020204" pitchFamily="34" charset="0"/>
              </a:rPr>
              <a:t> if they know what jobs are in the construction industry. </a:t>
            </a:r>
            <a:r>
              <a:rPr lang="en-GB" sz="1000" baseline="0" dirty="0">
                <a:latin typeface="Arial" panose="020B0604020202020204" pitchFamily="34" charset="0"/>
                <a:cs typeface="Arial" panose="020B0604020202020204" pitchFamily="34" charset="0"/>
              </a:rPr>
              <a:t>*Allow time for audience to participate and try to answer.*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1-10: Tap through at your own pace - feel free to explain any of the roles that appear on the slide as you go through them – or ask the audience to explain them if they can!)</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The construction industry has over 150 unique, exciting roles available for you to choose from, the ones mentioned here are just scratching the surface!</a:t>
            </a:r>
            <a:endParaRPr lang="en-GB"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5</a:t>
            </a:fld>
            <a:endParaRPr lang="en-GB"/>
          </a:p>
        </p:txBody>
      </p:sp>
    </p:spTree>
    <p:extLst>
      <p:ext uri="{BB962C8B-B14F-4D97-AF65-F5344CB8AC3E}">
        <p14:creationId xmlns:p14="http://schemas.microsoft.com/office/powerpoint/2010/main" val="2632596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Now that we’ve gone through </a:t>
            </a:r>
            <a:r>
              <a:rPr lang="en-GB" sz="1000" b="1" baseline="0" dirty="0">
                <a:latin typeface="Arial" panose="020B0604020202020204" pitchFamily="34" charset="0"/>
                <a:cs typeface="Arial" panose="020B0604020202020204" pitchFamily="34" charset="0"/>
              </a:rPr>
              <a:t>a few of the hundreds of roles available to you in construction, shall we discuss some well-known stereotypes about the industry?</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1 brings up the tick and X*</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For the next section of slides, I want you to all answer honestly about whether you agree or disagree with the following statements with a simple thumbs up for “yes” or thumbs down for “no”.</a:t>
            </a:r>
            <a:endParaRPr lang="en-GB"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6</a:t>
            </a:fld>
            <a:endParaRPr lang="en-GB"/>
          </a:p>
        </p:txBody>
      </p:sp>
    </p:spTree>
    <p:extLst>
      <p:ext uri="{BB962C8B-B14F-4D97-AF65-F5344CB8AC3E}">
        <p14:creationId xmlns:p14="http://schemas.microsoft.com/office/powerpoint/2010/main" val="68511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latin typeface="Arial" panose="020B0604020202020204" pitchFamily="34" charset="0"/>
                <a:cs typeface="Arial" panose="020B0604020202020204" pitchFamily="34" charset="0"/>
              </a:rPr>
              <a:t>“Construction work is dirty so</a:t>
            </a:r>
            <a:r>
              <a:rPr lang="en-GB" sz="1000" b="1" baseline="0" dirty="0">
                <a:latin typeface="Arial" panose="020B0604020202020204" pitchFamily="34" charset="0"/>
                <a:cs typeface="Arial" panose="020B0604020202020204" pitchFamily="34" charset="0"/>
              </a:rPr>
              <a:t> I don’t want to do it.”</a:t>
            </a:r>
            <a:endParaRPr lang="en-GB" sz="1000" b="1" dirty="0">
              <a:latin typeface="Arial" panose="020B0604020202020204" pitchFamily="34" charset="0"/>
              <a:cs typeface="Arial" panose="020B0604020202020204" pitchFamily="34" charset="0"/>
            </a:endParaRPr>
          </a:p>
          <a:p>
            <a:endParaRPr lang="en-GB" sz="1000" b="1"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baseline="0" dirty="0">
                <a:latin typeface="Arial" panose="020B0604020202020204" pitchFamily="34" charset="0"/>
                <a:cs typeface="Arial" panose="020B0604020202020204" pitchFamily="34" charset="0"/>
              </a:rPr>
              <a:t>Ask the audience if they agree or disagree with the statement.</a:t>
            </a:r>
          </a:p>
          <a:p>
            <a:pPr marL="171450" indent="-171450">
              <a:buFontTx/>
              <a:buChar char="-"/>
            </a:pPr>
            <a:r>
              <a:rPr lang="en-GB" sz="1000" b="1" dirty="0">
                <a:latin typeface="Arial" panose="020B0604020202020204" pitchFamily="34" charset="0"/>
                <a:cs typeface="Arial" panose="020B0604020202020204" pitchFamily="34" charset="0"/>
              </a:rPr>
              <a:t>Thumbs up agree</a:t>
            </a:r>
          </a:p>
          <a:p>
            <a:pPr marL="171450" indent="-171450">
              <a:buFontTx/>
              <a:buChar char="-"/>
            </a:pPr>
            <a:r>
              <a:rPr lang="en-GB" sz="1000" b="1" dirty="0">
                <a:latin typeface="Arial" panose="020B0604020202020204" pitchFamily="34" charset="0"/>
                <a:cs typeface="Arial" panose="020B0604020202020204" pitchFamily="34" charset="0"/>
              </a:rPr>
              <a:t>Thumbs down disagree</a:t>
            </a:r>
          </a:p>
          <a:p>
            <a:pPr marL="171450" indent="-171450">
              <a:buFontTx/>
              <a:buChar char="-"/>
            </a:pPr>
            <a:endParaRPr lang="en-GB" sz="1000" dirty="0">
              <a:latin typeface="Arial" panose="020B0604020202020204" pitchFamily="34" charset="0"/>
              <a:cs typeface="Arial" panose="020B0604020202020204" pitchFamily="34" charset="0"/>
            </a:endParaRPr>
          </a:p>
          <a:p>
            <a:pPr marL="0" indent="0">
              <a:buFontTx/>
              <a:buNone/>
            </a:pPr>
            <a:r>
              <a:rPr lang="en-GB" sz="1000" dirty="0">
                <a:latin typeface="Arial" panose="020B0604020202020204" pitchFamily="34" charset="0"/>
                <a:cs typeface="Arial" panose="020B0604020202020204" pitchFamily="34" charset="0"/>
              </a:rPr>
              <a:t>*Animation 1 brings up the X*</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Thumbs down are correct!</a:t>
            </a:r>
          </a:p>
          <a:p>
            <a:endParaRPr lang="en-GB" sz="1000" baseline="0" dirty="0">
              <a:latin typeface="Arial" panose="020B0604020202020204" pitchFamily="34" charset="0"/>
              <a:cs typeface="Arial" panose="020B0604020202020204" pitchFamily="34" charset="0"/>
            </a:endParaRPr>
          </a:p>
          <a:p>
            <a:r>
              <a:rPr lang="en-GB" sz="1000" b="1" baseline="0" dirty="0">
                <a:latin typeface="Arial" panose="020B0604020202020204" pitchFamily="34" charset="0"/>
                <a:cs typeface="Arial" panose="020B0604020202020204" pitchFamily="34" charset="0"/>
              </a:rPr>
              <a:t>There are hundreds of different careers within construction and the Built Environment  that can get you off the construction site and involve designing, managing and engineering that do not involve getting your hands dirty! Can anyone name a few? Ivor and Honor may have mentioned a few in the previous slide… We also have a few examples for you.</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*Allow time for audience to participate and try to answer*</a:t>
            </a:r>
          </a:p>
          <a:p>
            <a:endParaRPr lang="en-GB" sz="1000" baseline="0" dirty="0">
              <a:latin typeface="Arial" panose="020B0604020202020204" pitchFamily="34" charset="0"/>
              <a:cs typeface="Arial" panose="020B0604020202020204" pitchFamily="34" charset="0"/>
            </a:endParaRPr>
          </a:p>
          <a:p>
            <a:r>
              <a:rPr lang="en-GB" sz="1000" baseline="0" dirty="0">
                <a:latin typeface="Arial" panose="020B0604020202020204" pitchFamily="34" charset="0"/>
                <a:cs typeface="Arial" panose="020B0604020202020204" pitchFamily="34" charset="0"/>
              </a:rPr>
              <a:t>*Animation 2 brings up Quantity Surveyor*</a:t>
            </a:r>
          </a:p>
          <a:p>
            <a:endParaRPr lang="en-GB" sz="1000" baseline="0" dirty="0">
              <a:latin typeface="Arial" panose="020B0604020202020204" pitchFamily="34" charset="0"/>
              <a:cs typeface="Arial" panose="020B0604020202020204" pitchFamily="34" charset="0"/>
            </a:endParaRPr>
          </a:p>
          <a:p>
            <a:pPr marL="228600" indent="-228600">
              <a:buAutoNum type="arabicPeriod"/>
            </a:pPr>
            <a:r>
              <a:rPr lang="en-GB" sz="1000" b="1" baseline="0" dirty="0">
                <a:latin typeface="Arial" panose="020B0604020202020204" pitchFamily="34" charset="0"/>
                <a:cs typeface="Arial" panose="020B0604020202020204" pitchFamily="34" charset="0"/>
              </a:rPr>
              <a:t>Quantity Surveyor – Ask the audience if they know what a surveyor does.</a:t>
            </a:r>
          </a:p>
          <a:p>
            <a:pPr marL="171450" indent="-171450">
              <a:buFontTx/>
              <a:buChar char="-"/>
            </a:pPr>
            <a:r>
              <a:rPr lang="en-GB" sz="1000" b="1" baseline="0" dirty="0">
                <a:latin typeface="Arial" panose="020B0604020202020204" pitchFamily="34" charset="0"/>
                <a:cs typeface="Arial" panose="020B0604020202020204" pitchFamily="34" charset="0"/>
              </a:rPr>
              <a:t>Prepare tender and contract documents to secure work for their organisation.</a:t>
            </a:r>
          </a:p>
          <a:p>
            <a:pPr marL="171450" indent="-171450">
              <a:buFontTx/>
              <a:buChar char="-"/>
            </a:pPr>
            <a:r>
              <a:rPr lang="en-GB" sz="1000" b="1" baseline="0" dirty="0">
                <a:latin typeface="Arial" panose="020B0604020202020204" pitchFamily="34" charset="0"/>
                <a:cs typeface="Arial" panose="020B0604020202020204" pitchFamily="34" charset="0"/>
              </a:rPr>
              <a:t>A Quantity Surveyor will work out the cost of repair or maintenance works, establishing exactly what the client wants done. </a:t>
            </a:r>
          </a:p>
          <a:p>
            <a:pPr marL="171450" indent="-171450">
              <a:buFontTx/>
              <a:buChar char="-"/>
            </a:pPr>
            <a:r>
              <a:rPr lang="en-GB" sz="1000" b="1" baseline="0" dirty="0">
                <a:latin typeface="Arial" panose="020B0604020202020204" pitchFamily="34" charset="0"/>
                <a:cs typeface="Arial" panose="020B0604020202020204" pitchFamily="34" charset="0"/>
              </a:rPr>
              <a:t>The QS will allocate work to subcontractors, ensuring that the client gets value for their money.</a:t>
            </a:r>
          </a:p>
          <a:p>
            <a:pPr marL="171450" indent="-171450">
              <a:buFontTx/>
              <a:buChar char="-"/>
            </a:pPr>
            <a:r>
              <a:rPr lang="en-GB" sz="1000" b="1" baseline="0" dirty="0">
                <a:latin typeface="Arial" panose="020B0604020202020204" pitchFamily="34" charset="0"/>
                <a:cs typeface="Arial" panose="020B0604020202020204" pitchFamily="34" charset="0"/>
              </a:rPr>
              <a:t>Lastly, the Quantity Surveyor will make sure that the project meets every legal and quality standard.</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aseline="0" dirty="0">
                <a:latin typeface="Arial" panose="020B0604020202020204" pitchFamily="34" charset="0"/>
                <a:cs typeface="Arial" panose="020B0604020202020204" pitchFamily="34" charset="0"/>
              </a:rPr>
              <a:t>*Animation 3 brings up Marketing Manager*</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2. Marketing Manager – Ask the audience if they know what a Marketing Manager does.</a:t>
            </a:r>
          </a:p>
          <a:p>
            <a:pPr marL="171450" indent="-171450">
              <a:buFontTx/>
              <a:buChar char="-"/>
            </a:pPr>
            <a:r>
              <a:rPr lang="en-GB" sz="1000" b="1" baseline="0" dirty="0">
                <a:latin typeface="Arial" panose="020B0604020202020204" pitchFamily="34" charset="0"/>
                <a:cs typeface="Arial" panose="020B0604020202020204" pitchFamily="34" charset="0"/>
              </a:rPr>
              <a:t>Monitors the public and media’s opinion of a client or employer.</a:t>
            </a:r>
          </a:p>
          <a:p>
            <a:pPr marL="171450" indent="-171450">
              <a:buFontTx/>
              <a:buChar char="-"/>
            </a:pPr>
            <a:r>
              <a:rPr lang="en-GB" sz="1000" b="1" baseline="0" dirty="0">
                <a:latin typeface="Arial" panose="020B0604020202020204" pitchFamily="34" charset="0"/>
                <a:cs typeface="Arial" panose="020B0604020202020204" pitchFamily="34" charset="0"/>
              </a:rPr>
              <a:t>Arranges advertising for the client or employer.</a:t>
            </a:r>
          </a:p>
          <a:p>
            <a:pPr marL="171450" indent="-171450">
              <a:buFontTx/>
              <a:buChar char="-"/>
            </a:pPr>
            <a:r>
              <a:rPr lang="en-GB" sz="1000" b="1" baseline="0" dirty="0">
                <a:latin typeface="Arial" panose="020B0604020202020204" pitchFamily="34" charset="0"/>
                <a:cs typeface="Arial" panose="020B0604020202020204" pitchFamily="34" charset="0"/>
              </a:rPr>
              <a:t>Managing social media posts and training employees to handle media enquiries.</a:t>
            </a:r>
          </a:p>
          <a:p>
            <a:pPr marL="171450" indent="-171450">
              <a:buFontTx/>
              <a:buChar char="-"/>
            </a:pPr>
            <a:r>
              <a:rPr lang="en-GB" sz="1000" b="1" baseline="0" dirty="0">
                <a:latin typeface="Arial" panose="020B0604020202020204" pitchFamily="34" charset="0"/>
                <a:cs typeface="Arial" panose="020B0604020202020204" pitchFamily="34" charset="0"/>
              </a:rPr>
              <a:t>Managing, arranging and representing the company events.</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aseline="0" dirty="0">
                <a:latin typeface="Arial" panose="020B0604020202020204" pitchFamily="34" charset="0"/>
                <a:cs typeface="Arial" panose="020B0604020202020204" pitchFamily="34" charset="0"/>
              </a:rPr>
              <a:t>*Animation 4 brings up HSE Advisor*</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3. Health, Safety and Environment Advisor – Ask the audience if they know what one does.</a:t>
            </a:r>
          </a:p>
          <a:p>
            <a:pPr marL="171450" indent="-171450">
              <a:buFontTx/>
              <a:buChar char="-"/>
            </a:pPr>
            <a:r>
              <a:rPr lang="en-GB" sz="1000" b="1" baseline="0" dirty="0">
                <a:latin typeface="Arial" panose="020B0604020202020204" pitchFamily="34" charset="0"/>
                <a:cs typeface="Arial" panose="020B0604020202020204" pitchFamily="34" charset="0"/>
              </a:rPr>
              <a:t>Supporting managers and employees to implement health and safety. </a:t>
            </a:r>
          </a:p>
          <a:p>
            <a:pPr marL="171450" indent="-171450">
              <a:buFontTx/>
              <a:buChar char="-"/>
            </a:pPr>
            <a:r>
              <a:rPr lang="en-GB" sz="1000" b="1" baseline="0" dirty="0">
                <a:latin typeface="Arial" panose="020B0604020202020204" pitchFamily="34" charset="0"/>
                <a:cs typeface="Arial" panose="020B0604020202020204" pitchFamily="34" charset="0"/>
              </a:rPr>
              <a:t>Undertaking incident/accident investigation and report writing.</a:t>
            </a:r>
          </a:p>
          <a:p>
            <a:pPr marL="171450" indent="-171450">
              <a:buFontTx/>
              <a:buChar char="-"/>
            </a:pPr>
            <a:r>
              <a:rPr lang="en-GB" sz="1000" b="1" baseline="0" dirty="0">
                <a:latin typeface="Arial" panose="020B0604020202020204" pitchFamily="34" charset="0"/>
                <a:cs typeface="Arial" panose="020B0604020202020204" pitchFamily="34" charset="0"/>
              </a:rPr>
              <a:t>Undertake risk assessments and site inspections to consider how risks can be reduced.</a:t>
            </a:r>
          </a:p>
          <a:p>
            <a:pPr marL="171450" indent="-171450">
              <a:buFontTx/>
              <a:buChar char="-"/>
            </a:pPr>
            <a:r>
              <a:rPr lang="en-GB" sz="1000" b="1" baseline="0" dirty="0">
                <a:latin typeface="Arial" panose="020B0604020202020204" pitchFamily="34" charset="0"/>
                <a:cs typeface="Arial" panose="020B0604020202020204" pitchFamily="34" charset="0"/>
              </a:rPr>
              <a:t>Deliver site safety inductions and holding health and safety meetings.</a:t>
            </a:r>
          </a:p>
        </p:txBody>
      </p:sp>
      <p:sp>
        <p:nvSpPr>
          <p:cNvPr id="4" name="Slide Number Placeholder 3"/>
          <p:cNvSpPr>
            <a:spLocks noGrp="1"/>
          </p:cNvSpPr>
          <p:nvPr>
            <p:ph type="sldNum" sz="quarter" idx="10"/>
          </p:nvPr>
        </p:nvSpPr>
        <p:spPr/>
        <p:txBody>
          <a:bodyPr/>
          <a:lstStyle/>
          <a:p>
            <a:fld id="{68C071FA-4C1D-4D21-9F63-663F739663D1}" type="slidenum">
              <a:rPr lang="en-GB" smtClean="0"/>
              <a:t>7</a:t>
            </a:fld>
            <a:endParaRPr lang="en-GB"/>
          </a:p>
        </p:txBody>
      </p:sp>
    </p:spTree>
    <p:extLst>
      <p:ext uri="{BB962C8B-B14F-4D97-AF65-F5344CB8AC3E}">
        <p14:creationId xmlns:p14="http://schemas.microsoft.com/office/powerpoint/2010/main" val="191054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000" b="1" baseline="0" dirty="0">
                <a:latin typeface="Arial" panose="020B0604020202020204" pitchFamily="34" charset="0"/>
                <a:cs typeface="Arial" panose="020B0604020202020204" pitchFamily="34" charset="0"/>
              </a:rPr>
              <a:t>“It’s only boys who can work in construction.”</a:t>
            </a:r>
          </a:p>
          <a:p>
            <a:pPr marL="0" indent="0">
              <a:buFontTx/>
              <a:buNone/>
            </a:pPr>
            <a:endParaRPr lang="en-GB" sz="1000" b="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baseline="0" dirty="0">
                <a:latin typeface="Arial" panose="020B0604020202020204" pitchFamily="34" charset="0"/>
                <a:cs typeface="Arial" panose="020B0604020202020204" pitchFamily="34" charset="0"/>
              </a:rPr>
              <a:t>Ask the audience if they agree or disagree with the statement.</a:t>
            </a:r>
          </a:p>
          <a:p>
            <a:pPr marL="171450" indent="-171450">
              <a:buFontTx/>
              <a:buChar char="-"/>
            </a:pPr>
            <a:r>
              <a:rPr lang="en-GB" sz="1000" b="1" dirty="0">
                <a:latin typeface="Arial" panose="020B0604020202020204" pitchFamily="34" charset="0"/>
                <a:cs typeface="Arial" panose="020B0604020202020204" pitchFamily="34" charset="0"/>
              </a:rPr>
              <a:t>Thumbs up agree</a:t>
            </a:r>
          </a:p>
          <a:p>
            <a:pPr marL="171450" indent="-171450">
              <a:buFontTx/>
              <a:buChar char="-"/>
            </a:pPr>
            <a:r>
              <a:rPr lang="en-GB" sz="1000" b="1" dirty="0">
                <a:latin typeface="Arial" panose="020B0604020202020204" pitchFamily="34" charset="0"/>
                <a:cs typeface="Arial" panose="020B0604020202020204" pitchFamily="34" charset="0"/>
              </a:rPr>
              <a:t>Thumbs down disagree</a:t>
            </a:r>
          </a:p>
          <a:p>
            <a:pPr marL="0" indent="0">
              <a:buFontTx/>
              <a:buNone/>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*Animation 1 brings up the X*</a:t>
            </a:r>
            <a:endParaRPr lang="en-GB" sz="1000" baseline="0" dirty="0">
              <a:latin typeface="Arial" panose="020B0604020202020204" pitchFamily="34" charset="0"/>
              <a:cs typeface="Arial" panose="020B0604020202020204" pitchFamily="34" charset="0"/>
            </a:endParaRP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Thumbs down are correct – again!</a:t>
            </a:r>
          </a:p>
          <a:p>
            <a:pPr marL="0" indent="0">
              <a:buFontTx/>
              <a:buNone/>
            </a:pPr>
            <a:endParaRPr lang="en-GB" sz="1000" b="1"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In 2016, the number of women directly employed in construction hit a 20 year high, and women are expected to make up over a quarter of the UK’s construction workforce by 2020.  At the moment we have over 320,00 women working in the construction industry with 92% of them being employed in professional roles, such as Civil Engineers, Architects and Quantity Surveyors. You will also find women in the construction industry working in both administrative and practical roles too! Can you name any?</a:t>
            </a:r>
          </a:p>
          <a:p>
            <a:pPr marL="0" indent="0">
              <a:buFontTx/>
              <a:buNone/>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2 brings up Crane Operator*</a:t>
            </a:r>
          </a:p>
          <a:p>
            <a:pPr marL="0" indent="0">
              <a:buFontTx/>
              <a:buNone/>
            </a:pPr>
            <a:endParaRPr lang="en-GB" sz="1000" baseline="0" dirty="0">
              <a:latin typeface="Arial" panose="020B0604020202020204" pitchFamily="34" charset="0"/>
              <a:cs typeface="Arial" panose="020B0604020202020204" pitchFamily="34" charset="0"/>
            </a:endParaRPr>
          </a:p>
          <a:p>
            <a:pPr marL="228600" indent="-228600">
              <a:buFontTx/>
              <a:buAutoNum type="arabicPeriod"/>
            </a:pPr>
            <a:r>
              <a:rPr lang="en-GB" sz="1000" b="1" baseline="0" dirty="0">
                <a:latin typeface="Arial" panose="020B0604020202020204" pitchFamily="34" charset="0"/>
                <a:cs typeface="Arial" panose="020B0604020202020204" pitchFamily="34" charset="0"/>
              </a:rPr>
              <a:t>Crane Operator – Ask the audience if they know what one does.</a:t>
            </a:r>
          </a:p>
          <a:p>
            <a:pPr marL="171450" indent="-171450">
              <a:buFontTx/>
              <a:buChar char="-"/>
            </a:pPr>
            <a:r>
              <a:rPr lang="en-GB" sz="1000" b="1" baseline="0" dirty="0">
                <a:latin typeface="Arial" panose="020B0604020202020204" pitchFamily="34" charset="0"/>
                <a:cs typeface="Arial" panose="020B0604020202020204" pitchFamily="34" charset="0"/>
              </a:rPr>
              <a:t>Moving materials according to a plan or schedule.</a:t>
            </a:r>
          </a:p>
          <a:p>
            <a:pPr marL="171450" indent="-171450">
              <a:buFontTx/>
              <a:buChar char="-"/>
            </a:pPr>
            <a:r>
              <a:rPr lang="en-GB" sz="1000" b="1" baseline="0" dirty="0">
                <a:latin typeface="Arial" panose="020B0604020202020204" pitchFamily="34" charset="0"/>
                <a:cs typeface="Arial" panose="020B0604020202020204" pitchFamily="34" charset="0"/>
              </a:rPr>
              <a:t>Conducting daily maintenance checks and reporting any issues to your supervisor.</a:t>
            </a:r>
          </a:p>
          <a:p>
            <a:pPr marL="171450" indent="-171450">
              <a:buFontTx/>
              <a:buChar char="-"/>
            </a:pPr>
            <a:r>
              <a:rPr lang="en-GB" sz="1000" b="1" baseline="0" dirty="0">
                <a:latin typeface="Arial" panose="020B0604020202020204" pitchFamily="34" charset="0"/>
                <a:cs typeface="Arial" panose="020B0604020202020204" pitchFamily="34" charset="0"/>
              </a:rPr>
              <a:t>Keep records of material movement.</a:t>
            </a:r>
          </a:p>
          <a:p>
            <a:pPr marL="171450" indent="-171450">
              <a:buFontTx/>
              <a:buChar char="-"/>
            </a:pPr>
            <a:r>
              <a:rPr lang="en-GB" sz="1000" b="1" baseline="0" dirty="0">
                <a:latin typeface="Arial" panose="020B0604020202020204" pitchFamily="34" charset="0"/>
                <a:cs typeface="Arial" panose="020B0604020202020204" pitchFamily="34" charset="0"/>
              </a:rPr>
              <a:t>Overhead Crane Operators ensure that travel routes are clear and avoid lifting anything over people. They will often sling the loads themselves.</a:t>
            </a:r>
          </a:p>
          <a:p>
            <a:pPr marL="0" indent="0">
              <a:buFontTx/>
              <a:buNone/>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3 brings up Plasterer*</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aseline="0" dirty="0">
                <a:latin typeface="Arial" panose="020B0604020202020204" pitchFamily="34" charset="0"/>
                <a:cs typeface="Arial" panose="020B0604020202020204" pitchFamily="34" charset="0"/>
              </a:rPr>
              <a:t>2</a:t>
            </a:r>
            <a:r>
              <a:rPr lang="en-GB" sz="1000" b="1" baseline="0" dirty="0">
                <a:latin typeface="Arial" panose="020B0604020202020204" pitchFamily="34" charset="0"/>
                <a:cs typeface="Arial" panose="020B0604020202020204" pitchFamily="34" charset="0"/>
              </a:rPr>
              <a:t>. Plasterer – Ask the audience if they know what one does.</a:t>
            </a:r>
          </a:p>
          <a:p>
            <a:pPr marL="171450" indent="-171450">
              <a:buFontTx/>
              <a:buChar char="-"/>
            </a:pPr>
            <a:r>
              <a:rPr lang="en-GB" sz="1000" b="1" baseline="0" dirty="0">
                <a:latin typeface="Arial" panose="020B0604020202020204" pitchFamily="34" charset="0"/>
                <a:cs typeface="Arial" panose="020B0604020202020204" pitchFamily="34" charset="0"/>
              </a:rPr>
              <a:t>Plasterers are incredibly important to most building sites, you will be part of a small team, doing either solid or fibrous plastering.</a:t>
            </a:r>
          </a:p>
          <a:p>
            <a:pPr marL="171450" indent="-171450">
              <a:buFontTx/>
              <a:buChar char="-"/>
            </a:pPr>
            <a:r>
              <a:rPr lang="en-GB" sz="1000" b="1" baseline="0" dirty="0">
                <a:latin typeface="Arial" panose="020B0604020202020204" pitchFamily="34" charset="0"/>
                <a:cs typeface="Arial" panose="020B0604020202020204" pitchFamily="34" charset="0"/>
              </a:rPr>
              <a:t>You will mix and apply different types of plaster to walls inside a building and ceilings so that they can be decorated.</a:t>
            </a:r>
          </a:p>
          <a:p>
            <a:pPr marL="171450" indent="-171450">
              <a:buFontTx/>
              <a:buChar char="-"/>
            </a:pPr>
            <a:r>
              <a:rPr lang="en-GB" sz="1000" b="1" baseline="0" dirty="0">
                <a:latin typeface="Arial" panose="020B0604020202020204" pitchFamily="34" charset="0"/>
                <a:cs typeface="Arial" panose="020B0604020202020204" pitchFamily="34" charset="0"/>
              </a:rPr>
              <a:t>Plasterers also create ornamental plasterwork, such as ceiling roses or patterns using a mixture of plaster and short fibres shaped with moulds and casts.</a:t>
            </a:r>
          </a:p>
          <a:p>
            <a:pPr marL="0" indent="0">
              <a:buFontTx/>
              <a:buNone/>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4 brings up Resident Liaison Officer*</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3. Resident Liaison Officer – Ask the audience if they know what one does.</a:t>
            </a:r>
          </a:p>
          <a:p>
            <a:pPr marL="171450" indent="-171450">
              <a:buFontTx/>
              <a:buChar char="-"/>
            </a:pPr>
            <a:r>
              <a:rPr lang="en-GB" sz="1000" b="1" baseline="0" dirty="0">
                <a:latin typeface="Arial" panose="020B0604020202020204" pitchFamily="34" charset="0"/>
                <a:cs typeface="Arial" panose="020B0604020202020204" pitchFamily="34" charset="0"/>
              </a:rPr>
              <a:t>Hosting and attending community meetings, allowing attendees to express concerns or issues with the project.</a:t>
            </a:r>
          </a:p>
          <a:p>
            <a:pPr marL="171450" indent="-171450">
              <a:buFontTx/>
              <a:buChar char="-"/>
            </a:pPr>
            <a:r>
              <a:rPr lang="en-GB" sz="1000" b="1" baseline="0" dirty="0">
                <a:latin typeface="Arial" panose="020B0604020202020204" pitchFamily="34" charset="0"/>
                <a:cs typeface="Arial" panose="020B0604020202020204" pitchFamily="34" charset="0"/>
              </a:rPr>
              <a:t>Leading community engagement activities such as fun days, apprenticeships or work experience schemes.</a:t>
            </a:r>
          </a:p>
          <a:p>
            <a:pPr marL="171450" indent="-171450">
              <a:buFontTx/>
              <a:buChar char="-"/>
            </a:pPr>
            <a:r>
              <a:rPr lang="en-GB" sz="1000" b="1" baseline="0" dirty="0">
                <a:latin typeface="Arial" panose="020B0604020202020204" pitchFamily="34" charset="0"/>
                <a:cs typeface="Arial" panose="020B0604020202020204" pitchFamily="34" charset="0"/>
              </a:rPr>
              <a:t>Giving presentations to community organisations </a:t>
            </a:r>
            <a:r>
              <a:rPr lang="en-GB" sz="1000" b="1" baseline="0" dirty="0" err="1">
                <a:latin typeface="Arial" panose="020B0604020202020204" pitchFamily="34" charset="0"/>
                <a:cs typeface="Arial" panose="020B0604020202020204" pitchFamily="34" charset="0"/>
              </a:rPr>
              <a:t>i.e</a:t>
            </a:r>
            <a:r>
              <a:rPr lang="en-GB" sz="1000" b="1" baseline="0" dirty="0">
                <a:latin typeface="Arial" panose="020B0604020202020204" pitchFamily="34" charset="0"/>
                <a:cs typeface="Arial" panose="020B0604020202020204" pitchFamily="34" charset="0"/>
              </a:rPr>
              <a:t> to show progress on works.</a:t>
            </a:r>
          </a:p>
          <a:p>
            <a:pPr marL="171450" indent="-171450">
              <a:buFontTx/>
              <a:buChar char="-"/>
            </a:pPr>
            <a:r>
              <a:rPr lang="en-GB" sz="1000" b="1" baseline="0" dirty="0">
                <a:latin typeface="Arial" panose="020B0604020202020204" pitchFamily="34" charset="0"/>
                <a:cs typeface="Arial" panose="020B0604020202020204" pitchFamily="34" charset="0"/>
              </a:rPr>
              <a:t>Ensuring planning obligations are met.</a:t>
            </a:r>
          </a:p>
          <a:p>
            <a:pPr marL="171450" indent="-171450">
              <a:buFontTx/>
              <a:buChar char="-"/>
            </a:pPr>
            <a:r>
              <a:rPr lang="en-GB" sz="1000" b="1" baseline="0" dirty="0">
                <a:latin typeface="Arial" panose="020B0604020202020204" pitchFamily="34" charset="0"/>
                <a:cs typeface="Arial" panose="020B0604020202020204" pitchFamily="34" charset="0"/>
              </a:rPr>
              <a:t>Making sure that the contractor has the best possible relationship with its community.</a:t>
            </a:r>
          </a:p>
          <a:p>
            <a:pPr marL="171450" indent="-171450">
              <a:buFontTx/>
              <a:buChar char="-"/>
            </a:pPr>
            <a:endParaRPr lang="en-GB" sz="1000" dirty="0">
              <a:latin typeface="Arial" panose="020B0604020202020204" pitchFamily="34" charset="0"/>
              <a:cs typeface="Arial" panose="020B0604020202020204" pitchFamily="34" charset="0"/>
            </a:endParaRPr>
          </a:p>
          <a:p>
            <a:pPr marL="0" indent="0">
              <a:buFontTx/>
              <a:buNone/>
            </a:pPr>
            <a:endParaRPr lang="en-GB" sz="1000" b="1"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Remember: women can fulfil any role they wish within the construction industry. There is no such thing as a female or male-only job. A career in construction is extremely rewarding with 76% of women in construction recommending a career in the industry to other women.</a:t>
            </a:r>
            <a:endParaRPr lang="en-GB"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8</a:t>
            </a:fld>
            <a:endParaRPr lang="en-GB"/>
          </a:p>
        </p:txBody>
      </p:sp>
    </p:spTree>
    <p:extLst>
      <p:ext uri="{BB962C8B-B14F-4D97-AF65-F5344CB8AC3E}">
        <p14:creationId xmlns:p14="http://schemas.microsoft.com/office/powerpoint/2010/main" val="3947697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b="1" baseline="0" dirty="0">
                <a:latin typeface="Arial" panose="020B0604020202020204" pitchFamily="34" charset="0"/>
                <a:cs typeface="Arial" panose="020B0604020202020204" pitchFamily="34" charset="0"/>
              </a:rPr>
              <a:t>“Construction is for people who didn’t do well at school.”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1" baseline="0" dirty="0">
                <a:latin typeface="Arial" panose="020B0604020202020204" pitchFamily="34" charset="0"/>
                <a:cs typeface="Arial" panose="020B0604020202020204" pitchFamily="34" charset="0"/>
              </a:rPr>
              <a:t>Ask the audience if they agree or disagree with the statement.</a:t>
            </a:r>
          </a:p>
          <a:p>
            <a:pPr marL="171450" indent="-171450">
              <a:buFontTx/>
              <a:buChar char="-"/>
            </a:pPr>
            <a:r>
              <a:rPr lang="en-GB" sz="1000" b="1" dirty="0">
                <a:latin typeface="Arial" panose="020B0604020202020204" pitchFamily="34" charset="0"/>
                <a:cs typeface="Arial" panose="020B0604020202020204" pitchFamily="34" charset="0"/>
              </a:rPr>
              <a:t>Thumbs up agree</a:t>
            </a:r>
          </a:p>
          <a:p>
            <a:pPr marL="171450" indent="-171450">
              <a:buFontTx/>
              <a:buChar char="-"/>
            </a:pPr>
            <a:r>
              <a:rPr lang="en-GB" sz="1000" b="1" dirty="0">
                <a:latin typeface="Arial" panose="020B0604020202020204" pitchFamily="34" charset="0"/>
                <a:cs typeface="Arial" panose="020B0604020202020204" pitchFamily="34" charset="0"/>
              </a:rPr>
              <a:t>Thumbs down disagree</a:t>
            </a:r>
          </a:p>
          <a:p>
            <a:pPr marL="171450" indent="-171450">
              <a:buFontTx/>
              <a:buChar char="-"/>
            </a:pPr>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1 brings up the X*</a:t>
            </a:r>
          </a:p>
          <a:p>
            <a:pPr marL="171450" indent="-171450">
              <a:buFontTx/>
              <a:buChar char="-"/>
            </a:pPr>
            <a:endParaRPr lang="en-GB" sz="1000" dirty="0">
              <a:latin typeface="Arial" panose="020B0604020202020204" pitchFamily="34" charset="0"/>
              <a:cs typeface="Arial" panose="020B0604020202020204" pitchFamily="34" charset="0"/>
            </a:endParaRPr>
          </a:p>
          <a:p>
            <a:pPr marL="0" indent="0">
              <a:buFontTx/>
              <a:buNone/>
            </a:pPr>
            <a:r>
              <a:rPr lang="en-GB" sz="1000" b="1" dirty="0">
                <a:latin typeface="Arial" panose="020B0604020202020204" pitchFamily="34" charset="0"/>
                <a:cs typeface="Arial" panose="020B0604020202020204" pitchFamily="34" charset="0"/>
              </a:rPr>
              <a:t>Thumbs</a:t>
            </a:r>
            <a:r>
              <a:rPr lang="en-GB" sz="1000" b="1" baseline="0" dirty="0">
                <a:latin typeface="Arial" panose="020B0604020202020204" pitchFamily="34" charset="0"/>
                <a:cs typeface="Arial" panose="020B0604020202020204" pitchFamily="34" charset="0"/>
              </a:rPr>
              <a:t> down win again!</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A career in construction is not just for those who “didn’t do well at school.” You can study Higher Apprenticeships or Degree Apprenticeships. Some companies might even pay your tuition fees! There are lots of well-paid career opportunities in the construction industry for people who are educated to degree level or higher. Once you have your degree, many employers will have recognised graduate development programmes. Managing a multi-million pound construction project requires exceptionally high levels of skill and ability – they don’t just let anybody do it!</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Can anyone name any roles that require further education to pursue?</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aseline="0" dirty="0">
                <a:latin typeface="Arial" panose="020B0604020202020204" pitchFamily="34" charset="0"/>
                <a:cs typeface="Arial" panose="020B0604020202020204" pitchFamily="34" charset="0"/>
              </a:rPr>
              <a:t>*Give audience time to answer*</a:t>
            </a:r>
          </a:p>
          <a:p>
            <a:pPr marL="0" indent="0">
              <a:buFontTx/>
              <a:buNone/>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2 brings up Architect*</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1. Architect – Can anyone tell me what this role entails?</a:t>
            </a:r>
          </a:p>
          <a:p>
            <a:pPr marL="171450" indent="-171450">
              <a:buFontTx/>
              <a:buChar char="-"/>
            </a:pPr>
            <a:r>
              <a:rPr lang="en-GB" sz="1000" b="1" baseline="0" dirty="0">
                <a:latin typeface="Arial" panose="020B0604020202020204" pitchFamily="34" charset="0"/>
                <a:cs typeface="Arial" panose="020B0604020202020204" pitchFamily="34" charset="0"/>
              </a:rPr>
              <a:t>This role sees you advising on restoration and conservation of existing buildings alongside designing new ones that meet your clients demands..</a:t>
            </a:r>
          </a:p>
          <a:p>
            <a:pPr marL="171450" indent="-171450">
              <a:buFontTx/>
              <a:buChar char="-"/>
            </a:pPr>
            <a:r>
              <a:rPr lang="en-GB" sz="1000" b="1" baseline="0" dirty="0">
                <a:latin typeface="Arial" panose="020B0604020202020204" pitchFamily="34" charset="0"/>
                <a:cs typeface="Arial" panose="020B0604020202020204" pitchFamily="34" charset="0"/>
              </a:rPr>
              <a:t>You will ensure building regulations, planning laws and environmental considerations are met by working closely with contractors, engineers and surveyors as the building goes up, inspecting them as they do so.</a:t>
            </a:r>
          </a:p>
          <a:p>
            <a:pPr marL="171450" indent="-171450">
              <a:buFontTx/>
              <a:buChar char="-"/>
            </a:pPr>
            <a:r>
              <a:rPr lang="en-GB" sz="1000" b="1" baseline="0" dirty="0">
                <a:latin typeface="Arial" panose="020B0604020202020204" pitchFamily="34" charset="0"/>
                <a:cs typeface="Arial" panose="020B0604020202020204" pitchFamily="34" charset="0"/>
              </a:rPr>
              <a:t>Architects will use computer design programmes to produce drawings, detailed workings and specifications of the project they are working on.</a:t>
            </a:r>
          </a:p>
          <a:p>
            <a:pPr marL="171450" indent="-171450">
              <a:buFontTx/>
              <a:buChar char="-"/>
            </a:pPr>
            <a:r>
              <a:rPr lang="en-GB" sz="1000" b="1" baseline="0" dirty="0">
                <a:latin typeface="Arial" panose="020B0604020202020204" pitchFamily="34" charset="0"/>
                <a:cs typeface="Arial" panose="020B0604020202020204" pitchFamily="34" charset="0"/>
              </a:rPr>
              <a:t>Senior architects lead a team of architects through each phase of a buildings design and construction.</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3 brings up Civil Engineer*</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2. Civil Engineer – does anyone know what one does?</a:t>
            </a:r>
          </a:p>
          <a:p>
            <a:pPr marL="0" indent="0">
              <a:buFontTx/>
              <a:buNone/>
            </a:pPr>
            <a:r>
              <a:rPr lang="en-GB" sz="1000" b="1" baseline="0" dirty="0">
                <a:latin typeface="Arial" panose="020B0604020202020204" pitchFamily="34" charset="0"/>
                <a:cs typeface="Arial" panose="020B0604020202020204" pitchFamily="34" charset="0"/>
              </a:rPr>
              <a:t>When you become an engineer, you would choose to specialise in a particular area:</a:t>
            </a:r>
          </a:p>
          <a:p>
            <a:pPr marL="0" indent="0">
              <a:buFontTx/>
              <a:buNone/>
            </a:pPr>
            <a:r>
              <a:rPr lang="en-GB" sz="1000" b="1" baseline="0" dirty="0">
                <a:latin typeface="Arial" panose="020B0604020202020204" pitchFamily="34" charset="0"/>
                <a:cs typeface="Arial" panose="020B0604020202020204" pitchFamily="34" charset="0"/>
              </a:rPr>
              <a:t>- Structural – Just like Honor! (dams, building, offshore platforms and pipelines).</a:t>
            </a:r>
          </a:p>
          <a:p>
            <a:pPr marL="0" indent="0">
              <a:buFontTx/>
              <a:buNone/>
            </a:pPr>
            <a:r>
              <a:rPr lang="en-GB" sz="1000" b="1" baseline="0" dirty="0">
                <a:latin typeface="Arial" panose="020B0604020202020204" pitchFamily="34" charset="0"/>
                <a:cs typeface="Arial" panose="020B0604020202020204" pitchFamily="34" charset="0"/>
              </a:rPr>
              <a:t>- Transportation (roads, railways, canals and airports).</a:t>
            </a:r>
          </a:p>
          <a:p>
            <a:pPr marL="0" indent="0">
              <a:buFontTx/>
              <a:buNone/>
            </a:pPr>
            <a:r>
              <a:rPr lang="en-GB" sz="1000" b="1" baseline="0" dirty="0">
                <a:latin typeface="Arial" panose="020B0604020202020204" pitchFamily="34" charset="0"/>
                <a:cs typeface="Arial" panose="020B0604020202020204" pitchFamily="34" charset="0"/>
              </a:rPr>
              <a:t>- Environmental (water supply, drainage and flood barriers).</a:t>
            </a:r>
          </a:p>
          <a:p>
            <a:pPr marL="0" indent="0">
              <a:buFontTx/>
              <a:buNone/>
            </a:pPr>
            <a:r>
              <a:rPr lang="en-GB" sz="1000" b="1" baseline="0" dirty="0">
                <a:latin typeface="Arial" panose="020B0604020202020204" pitchFamily="34" charset="0"/>
                <a:cs typeface="Arial" panose="020B0604020202020204" pitchFamily="34" charset="0"/>
              </a:rPr>
              <a:t>- Maritime (ports, harbours and sea defences).</a:t>
            </a:r>
          </a:p>
          <a:p>
            <a:pPr marL="0" indent="0">
              <a:buFontTx/>
              <a:buNone/>
            </a:pPr>
            <a:r>
              <a:rPr lang="en-GB" sz="1000" b="1" baseline="0" dirty="0">
                <a:latin typeface="Arial" panose="020B0604020202020204" pitchFamily="34" charset="0"/>
                <a:cs typeface="Arial" panose="020B0604020202020204" pitchFamily="34" charset="0"/>
              </a:rPr>
              <a:t>- Geotechnical (mining, earthworks and construction foundations).</a:t>
            </a:r>
          </a:p>
          <a:p>
            <a:pPr marL="0" indent="0">
              <a:buFontTx/>
              <a:buNone/>
            </a:pPr>
            <a:r>
              <a:rPr lang="en-GB" sz="1000" b="1" baseline="0" dirty="0">
                <a:latin typeface="Arial" panose="020B0604020202020204" pitchFamily="34" charset="0"/>
                <a:cs typeface="Arial" panose="020B0604020202020204" pitchFamily="34" charset="0"/>
              </a:rPr>
              <a:t>Each of these roles works differently but we will cover the basics of the role together:</a:t>
            </a:r>
          </a:p>
          <a:p>
            <a:pPr marL="171450" indent="-171450">
              <a:buFontTx/>
              <a:buChar char="-"/>
            </a:pPr>
            <a:r>
              <a:rPr lang="en-GB" sz="1000" b="1" baseline="0" dirty="0">
                <a:latin typeface="Arial" panose="020B0604020202020204" pitchFamily="34" charset="0"/>
                <a:cs typeface="Arial" panose="020B0604020202020204" pitchFamily="34" charset="0"/>
              </a:rPr>
              <a:t>Engineers will assist with potential site investigations and will develop detailed designs which assess the potential risks of specific projects.</a:t>
            </a:r>
          </a:p>
          <a:p>
            <a:pPr marL="171450" indent="-171450">
              <a:buFontTx/>
              <a:buChar char="-"/>
            </a:pPr>
            <a:r>
              <a:rPr lang="en-GB" sz="1000" b="1" baseline="0" dirty="0">
                <a:latin typeface="Arial" panose="020B0604020202020204" pitchFamily="34" charset="0"/>
                <a:cs typeface="Arial" panose="020B0604020202020204" pitchFamily="34" charset="0"/>
              </a:rPr>
              <a:t>It’s an engineers job to think creatively and logically to solve design and development problems. They will also have to manage change – clients may change their mind halfway through a project and they will need to notify the relevant parties.</a:t>
            </a:r>
          </a:p>
          <a:p>
            <a:pPr marL="171450" indent="-171450">
              <a:buFontTx/>
              <a:buChar char="-"/>
            </a:pPr>
            <a:r>
              <a:rPr lang="en-GB" sz="1000" b="1" baseline="0" dirty="0">
                <a:latin typeface="Arial" panose="020B0604020202020204" pitchFamily="34" charset="0"/>
                <a:cs typeface="Arial" panose="020B0604020202020204" pitchFamily="34" charset="0"/>
              </a:rPr>
              <a:t>Prepare bids for projects using computer modelling software to analyse data you have gathered.</a:t>
            </a:r>
          </a:p>
          <a:p>
            <a:pPr marL="171450" indent="-171450">
              <a:buFontTx/>
              <a:buChar char="-"/>
            </a:pPr>
            <a:r>
              <a:rPr lang="en-GB" sz="1000" b="1" baseline="0" dirty="0">
                <a:latin typeface="Arial" panose="020B0604020202020204" pitchFamily="34" charset="0"/>
                <a:cs typeface="Arial" panose="020B0604020202020204" pitchFamily="34" charset="0"/>
              </a:rPr>
              <a:t>After working as a Civil Engineer, you can become a Senior or Principal Engineer – these roles require Chartership with the Institute of Civil Engineers or ‘ICE’ for short.</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*Animation 4 brings up Project Manager*</a:t>
            </a: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r>
              <a:rPr lang="en-GB" sz="1000" b="1" baseline="0" dirty="0">
                <a:latin typeface="Arial" panose="020B0604020202020204" pitchFamily="34" charset="0"/>
                <a:cs typeface="Arial" panose="020B0604020202020204" pitchFamily="34" charset="0"/>
              </a:rPr>
              <a:t>3. Project Manager – can anyone tell me what this person does?</a:t>
            </a:r>
          </a:p>
          <a:p>
            <a:pPr marL="171450" indent="-171450">
              <a:buFontTx/>
              <a:buChar char="-"/>
            </a:pPr>
            <a:r>
              <a:rPr lang="en-GB" sz="1000" b="1" baseline="0" dirty="0">
                <a:latin typeface="Arial" panose="020B0604020202020204" pitchFamily="34" charset="0"/>
                <a:cs typeface="Arial" panose="020B0604020202020204" pitchFamily="34" charset="0"/>
              </a:rPr>
              <a:t>Your role as a Project Manager is to understand what the client or company want to achieve. You will agree timescales, costs and the resources needed with them in order to deliver the project successfully.</a:t>
            </a:r>
          </a:p>
          <a:p>
            <a:pPr marL="171450" indent="-171450">
              <a:buFontTx/>
              <a:buChar char="-"/>
            </a:pPr>
            <a:r>
              <a:rPr lang="en-GB" sz="1000" b="1" baseline="0" dirty="0">
                <a:latin typeface="Arial" panose="020B0604020202020204" pitchFamily="34" charset="0"/>
                <a:cs typeface="Arial" panose="020B0604020202020204" pitchFamily="34" charset="0"/>
              </a:rPr>
              <a:t>You will select and lead a project team of your choice and negotiate with contractors and suppliers for materials and services to get the job done on time.</a:t>
            </a:r>
          </a:p>
          <a:p>
            <a:pPr marL="171450" indent="-171450">
              <a:buFontTx/>
              <a:buChar char="-"/>
            </a:pPr>
            <a:r>
              <a:rPr lang="en-GB" sz="1000" b="1" baseline="0" dirty="0">
                <a:latin typeface="Arial" panose="020B0604020202020204" pitchFamily="34" charset="0"/>
                <a:cs typeface="Arial" panose="020B0604020202020204" pitchFamily="34" charset="0"/>
              </a:rPr>
              <a:t>You will direct a multi-disciplinary team to ensure that every stage of the project is progressing on time, within the budget set and to the highest standards.</a:t>
            </a:r>
          </a:p>
          <a:p>
            <a:pPr marL="171450" indent="-171450">
              <a:buFontTx/>
              <a:buChar char="-"/>
            </a:pPr>
            <a:r>
              <a:rPr lang="en-GB" sz="1000" b="1" baseline="0" dirty="0">
                <a:latin typeface="Arial" panose="020B0604020202020204" pitchFamily="34" charset="0"/>
                <a:cs typeface="Arial" panose="020B0604020202020204" pitchFamily="34" charset="0"/>
              </a:rPr>
              <a:t>Project Managers will regularly report the progress of the project to the client and will maintain effective communication with the stakeholders of the project.</a:t>
            </a:r>
          </a:p>
          <a:p>
            <a:pPr marL="171450" indent="-171450">
              <a:buFontTx/>
              <a:buChar char="-"/>
            </a:pPr>
            <a:r>
              <a:rPr lang="en-GB" sz="1000" b="1" baseline="0" dirty="0">
                <a:latin typeface="Arial" panose="020B0604020202020204" pitchFamily="34" charset="0"/>
                <a:cs typeface="Arial" panose="020B0604020202020204" pitchFamily="34" charset="0"/>
              </a:rPr>
              <a:t>You will resolves any issues or delays which may occur during the project development and manage several projects simultaneously with a team of junior project managers to support you.</a:t>
            </a:r>
          </a:p>
          <a:p>
            <a:pPr marL="171450" indent="-171450">
              <a:buFontTx/>
              <a:buChar char="-"/>
            </a:pPr>
            <a:endParaRPr lang="en-GB" sz="1000" baseline="0" dirty="0">
              <a:latin typeface="Arial" panose="020B0604020202020204" pitchFamily="34" charset="0"/>
              <a:cs typeface="Arial" panose="020B0604020202020204" pitchFamily="34" charset="0"/>
            </a:endParaRPr>
          </a:p>
          <a:p>
            <a:pPr marL="0" indent="0">
              <a:buFontTx/>
              <a:buNone/>
            </a:pPr>
            <a:endParaRPr lang="en-GB" sz="1000" baseline="0" dirty="0">
              <a:latin typeface="Arial" panose="020B0604020202020204" pitchFamily="34" charset="0"/>
              <a:cs typeface="Arial" panose="020B0604020202020204" pitchFamily="34" charset="0"/>
            </a:endParaRPr>
          </a:p>
          <a:p>
            <a:pPr marL="0" indent="0">
              <a:buFontTx/>
              <a:buNone/>
            </a:pPr>
            <a:endParaRPr lang="en-GB"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8C071FA-4C1D-4D21-9F63-663F739663D1}" type="slidenum">
              <a:rPr lang="en-GB" smtClean="0"/>
              <a:t>9</a:t>
            </a:fld>
            <a:endParaRPr lang="en-GB"/>
          </a:p>
        </p:txBody>
      </p:sp>
    </p:spTree>
    <p:extLst>
      <p:ext uri="{BB962C8B-B14F-4D97-AF65-F5344CB8AC3E}">
        <p14:creationId xmlns:p14="http://schemas.microsoft.com/office/powerpoint/2010/main" val="1490247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28210B1-D721-4514-BAFF-D13D124992FA}" type="datetimeFigureOut">
              <a:rPr lang="en-GB" smtClean="0"/>
              <a:t>25/09/2020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3501694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8210B1-D721-4514-BAFF-D13D124992FA}" type="datetimeFigureOut">
              <a:rPr lang="en-GB" smtClean="0"/>
              <a:t>25/09/2020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522215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8210B1-D721-4514-BAFF-D13D124992FA}" type="datetimeFigureOut">
              <a:rPr lang="en-GB" smtClean="0"/>
              <a:t>25/09/2020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428092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8210B1-D721-4514-BAFF-D13D124992FA}" type="datetimeFigureOut">
              <a:rPr lang="en-GB" smtClean="0"/>
              <a:t>25/09/2020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258547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210B1-D721-4514-BAFF-D13D124992FA}" type="datetimeFigureOut">
              <a:rPr lang="en-GB" smtClean="0"/>
              <a:t>25/09/2020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3989376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28210B1-D721-4514-BAFF-D13D124992FA}" type="datetimeFigureOut">
              <a:rPr lang="en-GB" smtClean="0"/>
              <a:t>25/09/2020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672970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28210B1-D721-4514-BAFF-D13D124992FA}" type="datetimeFigureOut">
              <a:rPr lang="en-GB" smtClean="0"/>
              <a:t>25/09/2020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215227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28210B1-D721-4514-BAFF-D13D124992FA}" type="datetimeFigureOut">
              <a:rPr lang="en-GB" smtClean="0"/>
              <a:t>25/09/2020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244243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210B1-D721-4514-BAFF-D13D124992FA}" type="datetimeFigureOut">
              <a:rPr lang="en-GB" smtClean="0"/>
              <a:t>25/09/2020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160823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210B1-D721-4514-BAFF-D13D124992FA}" type="datetimeFigureOut">
              <a:rPr lang="en-GB" smtClean="0"/>
              <a:t>25/09/2020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56704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210B1-D721-4514-BAFF-D13D124992FA}" type="datetimeFigureOut">
              <a:rPr lang="en-GB" smtClean="0"/>
              <a:t>25/09/2020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F673B6-B98D-4C0C-8EB7-5E7812EB49F8}" type="slidenum">
              <a:rPr lang="en-GB" smtClean="0"/>
              <a:t>‹#›</a:t>
            </a:fld>
            <a:endParaRPr lang="en-GB"/>
          </a:p>
        </p:txBody>
      </p:sp>
    </p:spTree>
    <p:extLst>
      <p:ext uri="{BB962C8B-B14F-4D97-AF65-F5344CB8AC3E}">
        <p14:creationId xmlns:p14="http://schemas.microsoft.com/office/powerpoint/2010/main" val="225822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8210B1-D721-4514-BAFF-D13D124992FA}" type="datetimeFigureOut">
              <a:rPr lang="en-GB" smtClean="0"/>
              <a:t>25/09/2020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673B6-B98D-4C0C-8EB7-5E7812EB49F8}" type="slidenum">
              <a:rPr lang="en-GB" smtClean="0"/>
              <a:t>‹#›</a:t>
            </a:fld>
            <a:endParaRPr lang="en-GB"/>
          </a:p>
        </p:txBody>
      </p:sp>
    </p:spTree>
    <p:extLst>
      <p:ext uri="{BB962C8B-B14F-4D97-AF65-F5344CB8AC3E}">
        <p14:creationId xmlns:p14="http://schemas.microsoft.com/office/powerpoint/2010/main" val="3887793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user/TheB1MLtd" TargetMode="External"/><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062" y="1204993"/>
            <a:ext cx="3100629" cy="5080989"/>
          </a:xfrm>
          <a:prstGeom prst="rect">
            <a:avLst/>
          </a:prstGeom>
        </p:spPr>
      </p:pic>
      <p:sp>
        <p:nvSpPr>
          <p:cNvPr id="4" name="TextBox 3"/>
          <p:cNvSpPr txBox="1"/>
          <p:nvPr/>
        </p:nvSpPr>
        <p:spPr>
          <a:xfrm>
            <a:off x="1643053" y="4664"/>
            <a:ext cx="5832648" cy="1200329"/>
          </a:xfrm>
          <a:prstGeom prst="rect">
            <a:avLst/>
          </a:prstGeom>
          <a:noFill/>
        </p:spPr>
        <p:txBody>
          <a:bodyPr wrap="square" rtlCol="0">
            <a:spAutoFit/>
          </a:bodyPr>
          <a:lstStyle/>
          <a:p>
            <a:pPr algn="ctr"/>
            <a:r>
              <a:rPr lang="en-GB" sz="3200" b="1" dirty="0">
                <a:solidFill>
                  <a:schemeClr val="bg1"/>
                </a:solidFill>
                <a:effectLst>
                  <a:glow rad="63500">
                    <a:schemeClr val="tx1">
                      <a:alpha val="40000"/>
                    </a:schemeClr>
                  </a:glow>
                </a:effectLst>
                <a:latin typeface="Myriad Pro" pitchFamily="34" charset="0"/>
              </a:rPr>
              <a:t>Ivor and Honor’s </a:t>
            </a:r>
          </a:p>
          <a:p>
            <a:pPr algn="ctr"/>
            <a:r>
              <a:rPr lang="en-GB" sz="4000" b="1" dirty="0">
                <a:solidFill>
                  <a:schemeClr val="bg1"/>
                </a:solidFill>
                <a:effectLst>
                  <a:glow rad="63500">
                    <a:schemeClr val="tx1">
                      <a:alpha val="40000"/>
                    </a:schemeClr>
                  </a:glow>
                </a:effectLst>
                <a:latin typeface="Myriad Pro" pitchFamily="34" charset="0"/>
              </a:rPr>
              <a:t>Careers in Construction</a:t>
            </a:r>
            <a:endParaRPr lang="en-GB" sz="3600" b="1" dirty="0">
              <a:solidFill>
                <a:schemeClr val="bg1"/>
              </a:solidFill>
              <a:effectLst>
                <a:glow rad="63500">
                  <a:schemeClr val="tx1">
                    <a:alpha val="40000"/>
                  </a:schemeClr>
                </a:glow>
              </a:effectLst>
              <a:latin typeface="Myriad Pro" pitchFamily="34" charset="0"/>
            </a:endParaRPr>
          </a:p>
        </p:txBody>
      </p:sp>
    </p:spTree>
    <p:extLst>
      <p:ext uri="{BB962C8B-B14F-4D97-AF65-F5344CB8AC3E}">
        <p14:creationId xmlns:p14="http://schemas.microsoft.com/office/powerpoint/2010/main" val="199404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25760"/>
            <a:ext cx="91440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chemeClr val="bg1"/>
                </a:solidFill>
                <a:effectLst>
                  <a:glow rad="63500">
                    <a:schemeClr val="tx1">
                      <a:alpha val="40000"/>
                    </a:schemeClr>
                  </a:glow>
                </a:effectLst>
                <a:latin typeface="Myriad Pro" pitchFamily="34" charset="0"/>
              </a:rPr>
              <a:t>“Construction is an old, outdated industry.”</a:t>
            </a:r>
          </a:p>
        </p:txBody>
      </p:sp>
      <p:sp>
        <p:nvSpPr>
          <p:cNvPr id="5" name="Title 3"/>
          <p:cNvSpPr txBox="1">
            <a:spLocks noGrp="1"/>
          </p:cNvSpPr>
          <p:nvPr>
            <p:ph idx="1"/>
          </p:nvPr>
        </p:nvSpPr>
        <p:spPr>
          <a:xfrm>
            <a:off x="3689923" y="404664"/>
            <a:ext cx="1746173" cy="2646878"/>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600" b="1" dirty="0">
                <a:ln>
                  <a:solidFill>
                    <a:schemeClr val="tx1"/>
                  </a:solidFill>
                </a:ln>
                <a:solidFill>
                  <a:srgbClr val="FF0000"/>
                </a:solidFill>
                <a:effectLst/>
                <a:latin typeface="Myriad Pro" pitchFamily="34" charset="0"/>
              </a:rPr>
              <a:t>x</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714" y="2780928"/>
            <a:ext cx="2306414" cy="30648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393" y="2780928"/>
            <a:ext cx="2306415" cy="30648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2780928"/>
            <a:ext cx="2306414" cy="30648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3"/>
          <p:cNvSpPr txBox="1">
            <a:spLocks/>
          </p:cNvSpPr>
          <p:nvPr/>
        </p:nvSpPr>
        <p:spPr>
          <a:xfrm>
            <a:off x="388782" y="5805264"/>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Drones</a:t>
            </a:r>
          </a:p>
        </p:txBody>
      </p:sp>
      <p:sp>
        <p:nvSpPr>
          <p:cNvPr id="10" name="Title 3"/>
          <p:cNvSpPr txBox="1">
            <a:spLocks/>
          </p:cNvSpPr>
          <p:nvPr/>
        </p:nvSpPr>
        <p:spPr>
          <a:xfrm>
            <a:off x="3272479" y="5805264"/>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Exoskeletal Suit</a:t>
            </a:r>
          </a:p>
        </p:txBody>
      </p:sp>
      <p:sp>
        <p:nvSpPr>
          <p:cNvPr id="11" name="Title 3"/>
          <p:cNvSpPr txBox="1">
            <a:spLocks/>
          </p:cNvSpPr>
          <p:nvPr/>
        </p:nvSpPr>
        <p:spPr>
          <a:xfrm>
            <a:off x="6153878" y="5807005"/>
            <a:ext cx="2599042" cy="646331"/>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Building Information Modelling (BIM)</a:t>
            </a:r>
          </a:p>
        </p:txBody>
      </p:sp>
    </p:spTree>
    <p:extLst>
      <p:ext uri="{BB962C8B-B14F-4D97-AF65-F5344CB8AC3E}">
        <p14:creationId xmlns:p14="http://schemas.microsoft.com/office/powerpoint/2010/main" val="421581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fade">
                                      <p:cBhvr>
                                        <p:cTn id="26" dur="1000"/>
                                        <p:tgtEl>
                                          <p:spTgt spid="2051"/>
                                        </p:tgtEl>
                                      </p:cBhvr>
                                    </p:animEffect>
                                    <p:anim calcmode="lin" valueType="num">
                                      <p:cBhvr>
                                        <p:cTn id="27" dur="1000" fill="hold"/>
                                        <p:tgtEl>
                                          <p:spTgt spid="2051"/>
                                        </p:tgtEl>
                                        <p:attrNameLst>
                                          <p:attrName>ppt_x</p:attrName>
                                        </p:attrNameLst>
                                      </p:cBhvr>
                                      <p:tavLst>
                                        <p:tav tm="0">
                                          <p:val>
                                            <p:strVal val="#ppt_x"/>
                                          </p:val>
                                        </p:tav>
                                        <p:tav tm="100000">
                                          <p:val>
                                            <p:strVal val="#ppt_x"/>
                                          </p:val>
                                        </p:tav>
                                      </p:tavLst>
                                    </p:anim>
                                    <p:anim calcmode="lin" valueType="num">
                                      <p:cBhvr>
                                        <p:cTn id="28" dur="1000" fill="hold"/>
                                        <p:tgtEl>
                                          <p:spTgt spid="205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fade">
                                      <p:cBhvr>
                                        <p:cTn id="38" dur="1000"/>
                                        <p:tgtEl>
                                          <p:spTgt spid="2053"/>
                                        </p:tgtEl>
                                      </p:cBhvr>
                                    </p:animEffect>
                                    <p:anim calcmode="lin" valueType="num">
                                      <p:cBhvr>
                                        <p:cTn id="39" dur="1000" fill="hold"/>
                                        <p:tgtEl>
                                          <p:spTgt spid="2053"/>
                                        </p:tgtEl>
                                        <p:attrNameLst>
                                          <p:attrName>ppt_x</p:attrName>
                                        </p:attrNameLst>
                                      </p:cBhvr>
                                      <p:tavLst>
                                        <p:tav tm="0">
                                          <p:val>
                                            <p:strVal val="#ppt_x"/>
                                          </p:val>
                                        </p:tav>
                                        <p:tav tm="100000">
                                          <p:val>
                                            <p:strVal val="#ppt_x"/>
                                          </p:val>
                                        </p:tav>
                                      </p:tavLst>
                                    </p:anim>
                                    <p:anim calcmode="lin" valueType="num">
                                      <p:cBhvr>
                                        <p:cTn id="40" dur="1000" fill="hold"/>
                                        <p:tgtEl>
                                          <p:spTgt spid="205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53752"/>
            <a:ext cx="8856984" cy="1143000"/>
          </a:xfrm>
        </p:spPr>
        <p:txBody>
          <a:bodyPr>
            <a:normAutofit fontScale="90000"/>
          </a:bodyPr>
          <a:lstStyle/>
          <a:p>
            <a:r>
              <a:rPr lang="en-GB" b="1" dirty="0">
                <a:solidFill>
                  <a:schemeClr val="bg1"/>
                </a:solidFill>
                <a:effectLst>
                  <a:glow rad="63500">
                    <a:schemeClr val="tx1">
                      <a:alpha val="40000"/>
                    </a:schemeClr>
                  </a:glow>
                </a:effectLst>
                <a:latin typeface="Myriad Pro" pitchFamily="34" charset="0"/>
              </a:rPr>
              <a:t>“I can’t earn lots of money if I get a job in the construction industry.”</a:t>
            </a:r>
          </a:p>
        </p:txBody>
      </p:sp>
      <p:sp>
        <p:nvSpPr>
          <p:cNvPr id="3" name="Title 3"/>
          <p:cNvSpPr txBox="1">
            <a:spLocks noGrp="1"/>
          </p:cNvSpPr>
          <p:nvPr>
            <p:ph idx="1"/>
          </p:nvPr>
        </p:nvSpPr>
        <p:spPr>
          <a:xfrm>
            <a:off x="3689923" y="404664"/>
            <a:ext cx="1746173" cy="2646878"/>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600" b="1" dirty="0">
                <a:ln>
                  <a:solidFill>
                    <a:schemeClr val="tx1"/>
                  </a:solidFill>
                </a:ln>
                <a:solidFill>
                  <a:srgbClr val="FF0000"/>
                </a:solidFill>
                <a:effectLst/>
                <a:latin typeface="Myriad Pro" pitchFamily="34" charset="0"/>
              </a:rPr>
              <a:t>x</a:t>
            </a:r>
          </a:p>
        </p:txBody>
      </p:sp>
      <p:pic>
        <p:nvPicPr>
          <p:cNvPr id="4101" name="Picture 5" descr="U:\2004 CCS Documents\Ivor Goodsite\Renders\Honor Renders\honour thumbs up h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2503480"/>
            <a:ext cx="2718140" cy="50417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2004 CCS Documents\Ivor Goodsite\Renders\Ivor Renders\Ivor 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8088" y="2418371"/>
            <a:ext cx="2925923" cy="54700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1692636" y="4966669"/>
            <a:ext cx="1800200"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Civil Engineer</a:t>
            </a:r>
          </a:p>
        </p:txBody>
      </p:sp>
      <p:sp>
        <p:nvSpPr>
          <p:cNvPr id="8" name="Title 3"/>
          <p:cNvSpPr txBox="1">
            <a:spLocks/>
          </p:cNvSpPr>
          <p:nvPr/>
        </p:nvSpPr>
        <p:spPr>
          <a:xfrm>
            <a:off x="1043608" y="6377760"/>
            <a:ext cx="309634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Sustainability Coordinator</a:t>
            </a:r>
          </a:p>
        </p:txBody>
      </p:sp>
      <p:sp>
        <p:nvSpPr>
          <p:cNvPr id="9" name="Title 3"/>
          <p:cNvSpPr txBox="1">
            <a:spLocks/>
          </p:cNvSpPr>
          <p:nvPr/>
        </p:nvSpPr>
        <p:spPr>
          <a:xfrm>
            <a:off x="1979711" y="3178869"/>
            <a:ext cx="1224136"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Plasterer</a:t>
            </a:r>
          </a:p>
        </p:txBody>
      </p:sp>
      <p:sp>
        <p:nvSpPr>
          <p:cNvPr id="10" name="Title 3"/>
          <p:cNvSpPr txBox="1">
            <a:spLocks/>
          </p:cNvSpPr>
          <p:nvPr/>
        </p:nvSpPr>
        <p:spPr>
          <a:xfrm>
            <a:off x="1921616" y="3553857"/>
            <a:ext cx="1342239"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Bricklayer</a:t>
            </a:r>
          </a:p>
        </p:txBody>
      </p:sp>
      <p:sp>
        <p:nvSpPr>
          <p:cNvPr id="11" name="Title 3"/>
          <p:cNvSpPr txBox="1">
            <a:spLocks/>
          </p:cNvSpPr>
          <p:nvPr/>
        </p:nvSpPr>
        <p:spPr>
          <a:xfrm>
            <a:off x="1915600" y="3928248"/>
            <a:ext cx="135427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Architect</a:t>
            </a:r>
          </a:p>
        </p:txBody>
      </p:sp>
      <p:sp>
        <p:nvSpPr>
          <p:cNvPr id="12" name="Title 3"/>
          <p:cNvSpPr txBox="1">
            <a:spLocks/>
          </p:cNvSpPr>
          <p:nvPr/>
        </p:nvSpPr>
        <p:spPr>
          <a:xfrm>
            <a:off x="1244437" y="5661248"/>
            <a:ext cx="2696598"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Rig Driver</a:t>
            </a:r>
          </a:p>
        </p:txBody>
      </p:sp>
      <p:sp>
        <p:nvSpPr>
          <p:cNvPr id="13" name="Title 3"/>
          <p:cNvSpPr txBox="1">
            <a:spLocks/>
          </p:cNvSpPr>
          <p:nvPr/>
        </p:nvSpPr>
        <p:spPr>
          <a:xfrm>
            <a:off x="1929990" y="4260944"/>
            <a:ext cx="1325491"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Estimator</a:t>
            </a:r>
          </a:p>
        </p:txBody>
      </p:sp>
      <p:sp>
        <p:nvSpPr>
          <p:cNvPr id="14" name="Title 3"/>
          <p:cNvSpPr txBox="1">
            <a:spLocks/>
          </p:cNvSpPr>
          <p:nvPr/>
        </p:nvSpPr>
        <p:spPr>
          <a:xfrm>
            <a:off x="1915600" y="2826263"/>
            <a:ext cx="135427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Planner</a:t>
            </a:r>
          </a:p>
        </p:txBody>
      </p:sp>
      <p:sp>
        <p:nvSpPr>
          <p:cNvPr id="15" name="Title 3"/>
          <p:cNvSpPr txBox="1">
            <a:spLocks/>
          </p:cNvSpPr>
          <p:nvPr/>
        </p:nvSpPr>
        <p:spPr>
          <a:xfrm>
            <a:off x="1957587" y="2503480"/>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Roofer</a:t>
            </a:r>
          </a:p>
        </p:txBody>
      </p:sp>
      <p:sp>
        <p:nvSpPr>
          <p:cNvPr id="16" name="Title 3"/>
          <p:cNvSpPr txBox="1">
            <a:spLocks/>
          </p:cNvSpPr>
          <p:nvPr/>
        </p:nvSpPr>
        <p:spPr>
          <a:xfrm>
            <a:off x="1187623" y="5336001"/>
            <a:ext cx="2808313"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Site Manager</a:t>
            </a:r>
          </a:p>
        </p:txBody>
      </p:sp>
      <p:sp>
        <p:nvSpPr>
          <p:cNvPr id="17" name="Title 3"/>
          <p:cNvSpPr txBox="1">
            <a:spLocks/>
          </p:cNvSpPr>
          <p:nvPr/>
        </p:nvSpPr>
        <p:spPr>
          <a:xfrm>
            <a:off x="5823896" y="2483604"/>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£50,000</a:t>
            </a:r>
          </a:p>
        </p:txBody>
      </p:sp>
      <p:sp>
        <p:nvSpPr>
          <p:cNvPr id="18" name="Title 3"/>
          <p:cNvSpPr txBox="1">
            <a:spLocks/>
          </p:cNvSpPr>
          <p:nvPr/>
        </p:nvSpPr>
        <p:spPr>
          <a:xfrm>
            <a:off x="5823896" y="2820252"/>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£30,000</a:t>
            </a:r>
          </a:p>
        </p:txBody>
      </p:sp>
      <p:sp>
        <p:nvSpPr>
          <p:cNvPr id="19" name="Title 3"/>
          <p:cNvSpPr txBox="1">
            <a:spLocks/>
          </p:cNvSpPr>
          <p:nvPr/>
        </p:nvSpPr>
        <p:spPr>
          <a:xfrm>
            <a:off x="5823896" y="3189584"/>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£60,000</a:t>
            </a:r>
          </a:p>
        </p:txBody>
      </p:sp>
      <p:sp>
        <p:nvSpPr>
          <p:cNvPr id="20" name="Title 3"/>
          <p:cNvSpPr txBox="1">
            <a:spLocks/>
          </p:cNvSpPr>
          <p:nvPr/>
        </p:nvSpPr>
        <p:spPr>
          <a:xfrm>
            <a:off x="5823896" y="3558916"/>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£58,000</a:t>
            </a:r>
          </a:p>
        </p:txBody>
      </p:sp>
      <p:sp>
        <p:nvSpPr>
          <p:cNvPr id="21" name="Title 3"/>
          <p:cNvSpPr txBox="1">
            <a:spLocks/>
          </p:cNvSpPr>
          <p:nvPr/>
        </p:nvSpPr>
        <p:spPr>
          <a:xfrm>
            <a:off x="1652205" y="4637988"/>
            <a:ext cx="1879148"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Field Technician</a:t>
            </a:r>
          </a:p>
        </p:txBody>
      </p:sp>
      <p:sp>
        <p:nvSpPr>
          <p:cNvPr id="22" name="Title 3"/>
          <p:cNvSpPr txBox="1">
            <a:spLocks/>
          </p:cNvSpPr>
          <p:nvPr/>
        </p:nvSpPr>
        <p:spPr>
          <a:xfrm>
            <a:off x="1050548" y="6030580"/>
            <a:ext cx="308246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Building Control Surveyor</a:t>
            </a:r>
          </a:p>
        </p:txBody>
      </p:sp>
      <p:sp>
        <p:nvSpPr>
          <p:cNvPr id="23" name="Title 3"/>
          <p:cNvSpPr txBox="1">
            <a:spLocks/>
          </p:cNvSpPr>
          <p:nvPr/>
        </p:nvSpPr>
        <p:spPr>
          <a:xfrm>
            <a:off x="5823896" y="3916047"/>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£70,000</a:t>
            </a:r>
          </a:p>
        </p:txBody>
      </p:sp>
      <p:sp>
        <p:nvSpPr>
          <p:cNvPr id="24" name="Title 3"/>
          <p:cNvSpPr txBox="1">
            <a:spLocks/>
          </p:cNvSpPr>
          <p:nvPr/>
        </p:nvSpPr>
        <p:spPr>
          <a:xfrm>
            <a:off x="5823896" y="4255351"/>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£55,000</a:t>
            </a:r>
          </a:p>
        </p:txBody>
      </p:sp>
      <p:sp>
        <p:nvSpPr>
          <p:cNvPr id="25" name="Title 3"/>
          <p:cNvSpPr txBox="1">
            <a:spLocks/>
          </p:cNvSpPr>
          <p:nvPr/>
        </p:nvSpPr>
        <p:spPr>
          <a:xfrm>
            <a:off x="5823896" y="4624683"/>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£28,000</a:t>
            </a:r>
          </a:p>
        </p:txBody>
      </p:sp>
      <p:sp>
        <p:nvSpPr>
          <p:cNvPr id="26" name="Title 3"/>
          <p:cNvSpPr txBox="1">
            <a:spLocks/>
          </p:cNvSpPr>
          <p:nvPr/>
        </p:nvSpPr>
        <p:spPr>
          <a:xfrm>
            <a:off x="5823896" y="4966669"/>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£45,000</a:t>
            </a:r>
          </a:p>
        </p:txBody>
      </p:sp>
      <p:sp>
        <p:nvSpPr>
          <p:cNvPr id="27" name="Title 3"/>
          <p:cNvSpPr txBox="1">
            <a:spLocks/>
          </p:cNvSpPr>
          <p:nvPr/>
        </p:nvSpPr>
        <p:spPr>
          <a:xfrm>
            <a:off x="5823896" y="5336001"/>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£35,000</a:t>
            </a:r>
          </a:p>
        </p:txBody>
      </p:sp>
      <p:sp>
        <p:nvSpPr>
          <p:cNvPr id="28" name="Title 3"/>
          <p:cNvSpPr txBox="1">
            <a:spLocks/>
          </p:cNvSpPr>
          <p:nvPr/>
        </p:nvSpPr>
        <p:spPr>
          <a:xfrm>
            <a:off x="5823896" y="5661248"/>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£48,000</a:t>
            </a:r>
          </a:p>
        </p:txBody>
      </p:sp>
      <p:sp>
        <p:nvSpPr>
          <p:cNvPr id="29" name="Title 3"/>
          <p:cNvSpPr txBox="1">
            <a:spLocks/>
          </p:cNvSpPr>
          <p:nvPr/>
        </p:nvSpPr>
        <p:spPr>
          <a:xfrm>
            <a:off x="5823896" y="6030580"/>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£32,000</a:t>
            </a:r>
          </a:p>
        </p:txBody>
      </p:sp>
      <p:sp>
        <p:nvSpPr>
          <p:cNvPr id="30" name="Title 3"/>
          <p:cNvSpPr txBox="1">
            <a:spLocks/>
          </p:cNvSpPr>
          <p:nvPr/>
        </p:nvSpPr>
        <p:spPr>
          <a:xfrm>
            <a:off x="5823896" y="6378648"/>
            <a:ext cx="1268384"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£40,000</a:t>
            </a:r>
          </a:p>
        </p:txBody>
      </p:sp>
    </p:spTree>
    <p:extLst>
      <p:ext uri="{BB962C8B-B14F-4D97-AF65-F5344CB8AC3E}">
        <p14:creationId xmlns:p14="http://schemas.microsoft.com/office/powerpoint/2010/main" val="316024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ppt_x"/>
                                          </p:val>
                                        </p:tav>
                                        <p:tav tm="100000">
                                          <p:val>
                                            <p:strVal val="#ppt_x"/>
                                          </p:val>
                                        </p:tav>
                                      </p:tavLst>
                                    </p:anim>
                                    <p:anim calcmode="lin" valueType="num">
                                      <p:cBhvr additive="base">
                                        <p:cTn id="55" dur="50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barn(inVertical)">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barn(inVertical)">
                                      <p:cBhvr>
                                        <p:cTn id="84" dur="5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barn(inVertical)">
                                      <p:cBhvr>
                                        <p:cTn id="89" dur="500"/>
                                        <p:tgtEl>
                                          <p:spTgt spid="13"/>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barn(inVertical)">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barn(inVertical)">
                                      <p:cBhvr>
                                        <p:cTn id="99" dur="500"/>
                                        <p:tgtEl>
                                          <p:spTgt spid="6"/>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barn(inVertical)">
                                      <p:cBhvr>
                                        <p:cTn id="104" dur="50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barn(inVertical)">
                                      <p:cBhvr>
                                        <p:cTn id="109" dur="500"/>
                                        <p:tgtEl>
                                          <p:spTgt spid="12"/>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barn(inVertical)">
                                      <p:cBhvr>
                                        <p:cTn id="114" dur="500"/>
                                        <p:tgtEl>
                                          <p:spTgt spid="22"/>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barn(inVertical)">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9112" y="1556792"/>
            <a:ext cx="2298992" cy="30532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a:spLocks noGrp="1"/>
          </p:cNvSpPr>
          <p:nvPr>
            <p:ph type="title"/>
          </p:nvPr>
        </p:nvSpPr>
        <p:spPr>
          <a:xfrm>
            <a:off x="179512" y="53752"/>
            <a:ext cx="8784976" cy="1143000"/>
          </a:xfrm>
        </p:spPr>
        <p:txBody>
          <a:bodyPr>
            <a:normAutofit fontScale="90000"/>
          </a:bodyPr>
          <a:lstStyle/>
          <a:p>
            <a:r>
              <a:rPr lang="en-GB" b="1" dirty="0">
                <a:solidFill>
                  <a:schemeClr val="bg1"/>
                </a:solidFill>
                <a:effectLst>
                  <a:glow rad="63500">
                    <a:schemeClr val="tx1">
                      <a:alpha val="40000"/>
                    </a:schemeClr>
                  </a:glow>
                </a:effectLst>
                <a:latin typeface="Myriad Pro" pitchFamily="34" charset="0"/>
              </a:rPr>
              <a:t>“How do I get into the Construction Industry?”</a:t>
            </a:r>
          </a:p>
        </p:txBody>
      </p:sp>
      <p:pic>
        <p:nvPicPr>
          <p:cNvPr id="1027" name="Picture 3" descr="U:\2004 CCS Documents\Ivor Goodsite\Products\Career's Presentation\GO CONSTRUCT_MASTER LOGO and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143" y="1628800"/>
            <a:ext cx="2886329" cy="11755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2004 CCS Documents\Best Practice Hub\Spotlight on\2017-9 Women in Construction\Images\misc\Learn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1531880"/>
            <a:ext cx="2298994" cy="30383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itle 3"/>
          <p:cNvSpPr txBox="1">
            <a:spLocks/>
          </p:cNvSpPr>
          <p:nvPr/>
        </p:nvSpPr>
        <p:spPr>
          <a:xfrm>
            <a:off x="101496" y="4578424"/>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Apprenticeships</a:t>
            </a:r>
          </a:p>
        </p:txBody>
      </p:sp>
      <p:sp>
        <p:nvSpPr>
          <p:cNvPr id="15" name="Title 3"/>
          <p:cNvSpPr txBox="1">
            <a:spLocks/>
          </p:cNvSpPr>
          <p:nvPr/>
        </p:nvSpPr>
        <p:spPr>
          <a:xfrm>
            <a:off x="3059087" y="4571836"/>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University</a:t>
            </a:r>
          </a:p>
        </p:txBody>
      </p:sp>
      <p:pic>
        <p:nvPicPr>
          <p:cNvPr id="1036" name="Picture 12" descr="U:\2004 CCS Documents\Ivor Goodsite\Products\Career's Presentation\OpenDoors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2567" y="2924944"/>
            <a:ext cx="214947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2004 CCS Documents\Ivor Goodsite\Renders\Ivor Renders\large-ivor-thumb-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5572" y="5555718"/>
            <a:ext cx="1170244" cy="154569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566641" y="5557356"/>
            <a:ext cx="3752054" cy="803104"/>
          </a:xfrm>
          <a:prstGeom prst="rect">
            <a:avLst/>
          </a:prstGeom>
          <a:no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400" b="1" dirty="0">
                <a:solidFill>
                  <a:schemeClr val="bg1"/>
                </a:solidFill>
                <a:effectLst>
                  <a:glow rad="63500">
                    <a:schemeClr val="tx1">
                      <a:alpha val="40000"/>
                    </a:schemeClr>
                  </a:glow>
                </a:effectLst>
                <a:latin typeface="Myriad Pro" pitchFamily="34" charset="0"/>
              </a:rPr>
              <a:t>Make sure you check out </a:t>
            </a:r>
            <a:r>
              <a:rPr lang="en-GB" sz="1400" b="1" dirty="0">
                <a:solidFill>
                  <a:schemeClr val="bg1"/>
                </a:solidFill>
                <a:effectLst/>
                <a:latin typeface="Myriad Pro" pitchFamily="34" charset="0"/>
                <a:hlinkClick r:id="rId8"/>
              </a:rPr>
              <a:t>https://www.youtube.com/user/TheB1MLtd  </a:t>
            </a:r>
            <a:r>
              <a:rPr lang="en-GB" sz="1400" b="1" dirty="0">
                <a:solidFill>
                  <a:schemeClr val="bg1"/>
                </a:solidFill>
                <a:effectLst>
                  <a:glow rad="63500">
                    <a:schemeClr val="tx1">
                      <a:alpha val="40000"/>
                    </a:schemeClr>
                  </a:glow>
                </a:effectLst>
                <a:latin typeface="Myriad Pro" pitchFamily="34" charset="0"/>
              </a:rPr>
              <a:t>for lots of fantastic videos on construction! </a:t>
            </a:r>
          </a:p>
        </p:txBody>
      </p:sp>
      <p:sp>
        <p:nvSpPr>
          <p:cNvPr id="13" name="Title 3"/>
          <p:cNvSpPr txBox="1">
            <a:spLocks/>
          </p:cNvSpPr>
          <p:nvPr/>
        </p:nvSpPr>
        <p:spPr>
          <a:xfrm>
            <a:off x="6077784" y="4596998"/>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Websites and Events</a:t>
            </a:r>
          </a:p>
        </p:txBody>
      </p:sp>
    </p:spTree>
    <p:extLst>
      <p:ext uri="{BB962C8B-B14F-4D97-AF65-F5344CB8AC3E}">
        <p14:creationId xmlns:p14="http://schemas.microsoft.com/office/powerpoint/2010/main" val="408601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3"/>
                                        </p:tgtEl>
                                        <p:attrNameLst>
                                          <p:attrName>style.visibility</p:attrName>
                                        </p:attrNameLst>
                                      </p:cBhvr>
                                      <p:to>
                                        <p:strVal val="visible"/>
                                      </p:to>
                                    </p:set>
                                    <p:animEffect transition="in" filter="fade">
                                      <p:cBhvr>
                                        <p:cTn id="19" dur="1000"/>
                                        <p:tgtEl>
                                          <p:spTgt spid="1033"/>
                                        </p:tgtEl>
                                      </p:cBhvr>
                                    </p:animEffect>
                                    <p:anim calcmode="lin" valueType="num">
                                      <p:cBhvr>
                                        <p:cTn id="20" dur="1000" fill="hold"/>
                                        <p:tgtEl>
                                          <p:spTgt spid="1033"/>
                                        </p:tgtEl>
                                        <p:attrNameLst>
                                          <p:attrName>ppt_x</p:attrName>
                                        </p:attrNameLst>
                                      </p:cBhvr>
                                      <p:tavLst>
                                        <p:tav tm="0">
                                          <p:val>
                                            <p:strVal val="#ppt_x"/>
                                          </p:val>
                                        </p:tav>
                                        <p:tav tm="100000">
                                          <p:val>
                                            <p:strVal val="#ppt_x"/>
                                          </p:val>
                                        </p:tav>
                                      </p:tavLst>
                                    </p:anim>
                                    <p:anim calcmode="lin" valueType="num">
                                      <p:cBhvr>
                                        <p:cTn id="21" dur="1000" fill="hold"/>
                                        <p:tgtEl>
                                          <p:spTgt spid="103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1000"/>
                                        <p:tgtEl>
                                          <p:spTgt spid="1027"/>
                                        </p:tgtEl>
                                      </p:cBhvr>
                                    </p:animEffect>
                                    <p:anim calcmode="lin" valueType="num">
                                      <p:cBhvr>
                                        <p:cTn id="32" dur="1000" fill="hold"/>
                                        <p:tgtEl>
                                          <p:spTgt spid="1027"/>
                                        </p:tgtEl>
                                        <p:attrNameLst>
                                          <p:attrName>ppt_x</p:attrName>
                                        </p:attrNameLst>
                                      </p:cBhvr>
                                      <p:tavLst>
                                        <p:tav tm="0">
                                          <p:val>
                                            <p:strVal val="#ppt_x"/>
                                          </p:val>
                                        </p:tav>
                                        <p:tav tm="100000">
                                          <p:val>
                                            <p:strVal val="#ppt_x"/>
                                          </p:val>
                                        </p:tav>
                                      </p:tavLst>
                                    </p:anim>
                                    <p:anim calcmode="lin" valueType="num">
                                      <p:cBhvr>
                                        <p:cTn id="33" dur="1000" fill="hold"/>
                                        <p:tgtEl>
                                          <p:spTgt spid="102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36"/>
                                        </p:tgtEl>
                                        <p:attrNameLst>
                                          <p:attrName>style.visibility</p:attrName>
                                        </p:attrNameLst>
                                      </p:cBhvr>
                                      <p:to>
                                        <p:strVal val="visible"/>
                                      </p:to>
                                    </p:set>
                                    <p:animEffect transition="in" filter="fade">
                                      <p:cBhvr>
                                        <p:cTn id="36" dur="1000"/>
                                        <p:tgtEl>
                                          <p:spTgt spid="1036"/>
                                        </p:tgtEl>
                                      </p:cBhvr>
                                    </p:animEffect>
                                    <p:anim calcmode="lin" valueType="num">
                                      <p:cBhvr>
                                        <p:cTn id="37" dur="1000" fill="hold"/>
                                        <p:tgtEl>
                                          <p:spTgt spid="1036"/>
                                        </p:tgtEl>
                                        <p:attrNameLst>
                                          <p:attrName>ppt_x</p:attrName>
                                        </p:attrNameLst>
                                      </p:cBhvr>
                                      <p:tavLst>
                                        <p:tav tm="0">
                                          <p:val>
                                            <p:strVal val="#ppt_x"/>
                                          </p:val>
                                        </p:tav>
                                        <p:tav tm="100000">
                                          <p:val>
                                            <p:strVal val="#ppt_x"/>
                                          </p:val>
                                        </p:tav>
                                      </p:tavLst>
                                    </p:anim>
                                    <p:anim calcmode="lin" valueType="num">
                                      <p:cBhvr>
                                        <p:cTn id="38" dur="1000" fill="hold"/>
                                        <p:tgtEl>
                                          <p:spTgt spid="103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fade">
                                      <p:cBhvr>
                                        <p:cTn id="48" dur="1000"/>
                                        <p:tgtEl>
                                          <p:spTgt spid="2050"/>
                                        </p:tgtEl>
                                      </p:cBhvr>
                                    </p:animEffect>
                                    <p:anim calcmode="lin" valueType="num">
                                      <p:cBhvr>
                                        <p:cTn id="49" dur="1000" fill="hold"/>
                                        <p:tgtEl>
                                          <p:spTgt spid="2050"/>
                                        </p:tgtEl>
                                        <p:attrNameLst>
                                          <p:attrName>ppt_x</p:attrName>
                                        </p:attrNameLst>
                                      </p:cBhvr>
                                      <p:tavLst>
                                        <p:tav tm="0">
                                          <p:val>
                                            <p:strVal val="#ppt_x"/>
                                          </p:val>
                                        </p:tav>
                                        <p:tav tm="100000">
                                          <p:val>
                                            <p:strVal val="#ppt_x"/>
                                          </p:val>
                                        </p:tav>
                                      </p:tavLst>
                                    </p:anim>
                                    <p:anim calcmode="lin" valueType="num">
                                      <p:cBhvr>
                                        <p:cTn id="50" dur="1000" fill="hold"/>
                                        <p:tgtEl>
                                          <p:spTgt spid="205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9512" y="53752"/>
            <a:ext cx="8784976" cy="1143000"/>
          </a:xfrm>
        </p:spPr>
        <p:txBody>
          <a:bodyPr>
            <a:noAutofit/>
          </a:bodyPr>
          <a:lstStyle/>
          <a:p>
            <a:r>
              <a:rPr lang="en-GB" sz="3600" b="1" dirty="0">
                <a:solidFill>
                  <a:schemeClr val="bg1"/>
                </a:solidFill>
                <a:effectLst>
                  <a:glow rad="63500">
                    <a:schemeClr val="tx1">
                      <a:alpha val="40000"/>
                    </a:schemeClr>
                  </a:glow>
                </a:effectLst>
                <a:latin typeface="Myriad Pro" pitchFamily="34" charset="0"/>
              </a:rPr>
              <a:t>“What skills and attributes do I need to be successful in the Construction Industry?”</a:t>
            </a: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137" y="1556792"/>
            <a:ext cx="2298991" cy="30532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descr="U:\2004 CCS Documents\Scheme Photos\Site\Workforce\Site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548613"/>
            <a:ext cx="2232248" cy="306958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556792"/>
            <a:ext cx="2298991" cy="30614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3"/>
          <p:cNvSpPr txBox="1">
            <a:spLocks/>
          </p:cNvSpPr>
          <p:nvPr/>
        </p:nvSpPr>
        <p:spPr>
          <a:xfrm>
            <a:off x="173502" y="4578424"/>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A good work ethic</a:t>
            </a:r>
          </a:p>
        </p:txBody>
      </p:sp>
      <p:sp>
        <p:nvSpPr>
          <p:cNvPr id="9" name="Title 3"/>
          <p:cNvSpPr txBox="1">
            <a:spLocks/>
          </p:cNvSpPr>
          <p:nvPr/>
        </p:nvSpPr>
        <p:spPr>
          <a:xfrm>
            <a:off x="3275111" y="4578424"/>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Teamwork</a:t>
            </a:r>
          </a:p>
        </p:txBody>
      </p:sp>
      <p:sp>
        <p:nvSpPr>
          <p:cNvPr id="10" name="Title 3"/>
          <p:cNvSpPr txBox="1">
            <a:spLocks/>
          </p:cNvSpPr>
          <p:nvPr/>
        </p:nvSpPr>
        <p:spPr>
          <a:xfrm>
            <a:off x="6332819" y="4578424"/>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Problem solving</a:t>
            </a:r>
          </a:p>
        </p:txBody>
      </p:sp>
      <p:pic>
        <p:nvPicPr>
          <p:cNvPr id="1026" name="Picture 2" descr="U:\2004 CCS Documents\Ivor Goodsite\Renders\Honor Renders\honour thumbs up h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7704" y="5503540"/>
            <a:ext cx="1509917" cy="270892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972390" y="5491369"/>
            <a:ext cx="3752054" cy="80310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chemeClr val="bg1"/>
                </a:solidFill>
                <a:effectLst>
                  <a:glow rad="63500">
                    <a:schemeClr val="tx1">
                      <a:alpha val="40000"/>
                    </a:schemeClr>
                  </a:glow>
                </a:effectLst>
                <a:latin typeface="Myriad Pro" pitchFamily="34" charset="0"/>
              </a:rPr>
              <a:t>Can you think of any other skills or attributes that you might need to succeed in the construction industry?</a:t>
            </a:r>
          </a:p>
        </p:txBody>
      </p:sp>
    </p:spTree>
    <p:extLst>
      <p:ext uri="{BB962C8B-B14F-4D97-AF65-F5344CB8AC3E}">
        <p14:creationId xmlns:p14="http://schemas.microsoft.com/office/powerpoint/2010/main" val="372481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1000"/>
                                        <p:tgtEl>
                                          <p:spTgt spid="2050"/>
                                        </p:tgtEl>
                                      </p:cBhvr>
                                    </p:animEffect>
                                    <p:anim calcmode="lin" valueType="num">
                                      <p:cBhvr>
                                        <p:cTn id="32" dur="1000" fill="hold"/>
                                        <p:tgtEl>
                                          <p:spTgt spid="2050"/>
                                        </p:tgtEl>
                                        <p:attrNameLst>
                                          <p:attrName>ppt_x</p:attrName>
                                        </p:attrNameLst>
                                      </p:cBhvr>
                                      <p:tavLst>
                                        <p:tav tm="0">
                                          <p:val>
                                            <p:strVal val="#ppt_x"/>
                                          </p:val>
                                        </p:tav>
                                        <p:tav tm="100000">
                                          <p:val>
                                            <p:strVal val="#ppt_x"/>
                                          </p:val>
                                        </p:tav>
                                      </p:tavLst>
                                    </p:anim>
                                    <p:anim calcmode="lin" valueType="num">
                                      <p:cBhvr>
                                        <p:cTn id="33" dur="1000" fill="hold"/>
                                        <p:tgtEl>
                                          <p:spTgt spid="205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1000"/>
                                        <p:tgtEl>
                                          <p:spTgt spid="1026"/>
                                        </p:tgtEl>
                                      </p:cBhvr>
                                    </p:animEffect>
                                    <p:anim calcmode="lin" valueType="num">
                                      <p:cBhvr>
                                        <p:cTn id="44" dur="1000" fill="hold"/>
                                        <p:tgtEl>
                                          <p:spTgt spid="1026"/>
                                        </p:tgtEl>
                                        <p:attrNameLst>
                                          <p:attrName>ppt_x</p:attrName>
                                        </p:attrNameLst>
                                      </p:cBhvr>
                                      <p:tavLst>
                                        <p:tav tm="0">
                                          <p:val>
                                            <p:strVal val="#ppt_x"/>
                                          </p:val>
                                        </p:tav>
                                        <p:tav tm="100000">
                                          <p:val>
                                            <p:strVal val="#ppt_x"/>
                                          </p:val>
                                        </p:tav>
                                      </p:tavLst>
                                    </p:anim>
                                    <p:anim calcmode="lin" valueType="num">
                                      <p:cBhvr>
                                        <p:cTn id="45" dur="1000" fill="hold"/>
                                        <p:tgtEl>
                                          <p:spTgt spid="10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44624"/>
            <a:ext cx="8229600" cy="1143000"/>
          </a:xfrm>
        </p:spPr>
        <p:txBody>
          <a:bodyPr>
            <a:normAutofit fontScale="90000"/>
          </a:bodyPr>
          <a:lstStyle/>
          <a:p>
            <a:r>
              <a:rPr lang="en-GB" b="1" dirty="0">
                <a:solidFill>
                  <a:schemeClr val="bg1"/>
                </a:solidFill>
                <a:effectLst>
                  <a:glow rad="63500">
                    <a:schemeClr val="tx1">
                      <a:alpha val="40000"/>
                    </a:schemeClr>
                  </a:glow>
                </a:effectLst>
                <a:latin typeface="Myriad Pro" pitchFamily="34" charset="0"/>
              </a:rPr>
              <a:t>“Is a job in construction fulfilling, competitive and exciting?”</a:t>
            </a:r>
          </a:p>
        </p:txBody>
      </p:sp>
      <p:pic>
        <p:nvPicPr>
          <p:cNvPr id="5122" name="Picture 2" descr="Image result for tick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1386591"/>
            <a:ext cx="1639879" cy="161036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U:\2004 CCS Documents\Ivor Goodsite\Renders\Both\Ivor and hon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5675" y="3212976"/>
            <a:ext cx="3168351" cy="519196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1301943" y="4270605"/>
            <a:ext cx="2405961" cy="742571"/>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800" b="1" dirty="0">
                <a:solidFill>
                  <a:schemeClr val="bg1"/>
                </a:solidFill>
                <a:effectLst>
                  <a:glow rad="63500">
                    <a:schemeClr val="tx1">
                      <a:alpha val="40000"/>
                    </a:schemeClr>
                  </a:glow>
                </a:effectLst>
                <a:latin typeface="Myriad Pro" pitchFamily="34" charset="0"/>
              </a:rPr>
              <a:t>Thank you for listening to our presentation!</a:t>
            </a:r>
          </a:p>
        </p:txBody>
      </p:sp>
      <p:sp>
        <p:nvSpPr>
          <p:cNvPr id="16" name="Title 1"/>
          <p:cNvSpPr txBox="1">
            <a:spLocks/>
          </p:cNvSpPr>
          <p:nvPr/>
        </p:nvSpPr>
        <p:spPr>
          <a:xfrm>
            <a:off x="5508104" y="3637448"/>
            <a:ext cx="1944216" cy="108769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chemeClr val="bg1"/>
                </a:solidFill>
                <a:effectLst>
                  <a:glow rad="63500">
                    <a:schemeClr val="tx1">
                      <a:alpha val="40000"/>
                    </a:schemeClr>
                  </a:glow>
                </a:effectLst>
                <a:latin typeface="Myriad Pro" pitchFamily="34" charset="0"/>
              </a:rPr>
              <a:t>We hope you think about a career in construction in the future!</a:t>
            </a:r>
          </a:p>
        </p:txBody>
      </p:sp>
    </p:spTree>
    <p:extLst>
      <p:ext uri="{BB962C8B-B14F-4D97-AF65-F5344CB8AC3E}">
        <p14:creationId xmlns:p14="http://schemas.microsoft.com/office/powerpoint/2010/main" val="308525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wipe(down)">
                                      <p:cBhvr>
                                        <p:cTn id="14" dur="580">
                                          <p:stCondLst>
                                            <p:cond delay="0"/>
                                          </p:stCondLst>
                                        </p:cTn>
                                        <p:tgtEl>
                                          <p:spTgt spid="5123"/>
                                        </p:tgtEl>
                                      </p:cBhvr>
                                    </p:animEffect>
                                    <p:anim calcmode="lin" valueType="num">
                                      <p:cBhvr>
                                        <p:cTn id="15" dur="1822" tmFilter="0,0; 0.14,0.36; 0.43,0.73; 0.71,0.91; 1.0,1.0">
                                          <p:stCondLst>
                                            <p:cond delay="0"/>
                                          </p:stCondLst>
                                        </p:cTn>
                                        <p:tgtEl>
                                          <p:spTgt spid="512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12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12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12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123"/>
                                        </p:tgtEl>
                                        <p:attrNameLst>
                                          <p:attrName>ppt_y</p:attrName>
                                        </p:attrNameLst>
                                      </p:cBhvr>
                                      <p:tavLst>
                                        <p:tav tm="0" fmla="#ppt_y-sin(pi*$)/81">
                                          <p:val>
                                            <p:fltVal val="0"/>
                                          </p:val>
                                        </p:tav>
                                        <p:tav tm="100000">
                                          <p:val>
                                            <p:fltVal val="1"/>
                                          </p:val>
                                        </p:tav>
                                      </p:tavLst>
                                    </p:anim>
                                    <p:animScale>
                                      <p:cBhvr>
                                        <p:cTn id="20" dur="26">
                                          <p:stCondLst>
                                            <p:cond delay="650"/>
                                          </p:stCondLst>
                                        </p:cTn>
                                        <p:tgtEl>
                                          <p:spTgt spid="5123"/>
                                        </p:tgtEl>
                                      </p:cBhvr>
                                      <p:to x="100000" y="60000"/>
                                    </p:animScale>
                                    <p:animScale>
                                      <p:cBhvr>
                                        <p:cTn id="21" dur="166" decel="50000">
                                          <p:stCondLst>
                                            <p:cond delay="676"/>
                                          </p:stCondLst>
                                        </p:cTn>
                                        <p:tgtEl>
                                          <p:spTgt spid="5123"/>
                                        </p:tgtEl>
                                      </p:cBhvr>
                                      <p:to x="100000" y="100000"/>
                                    </p:animScale>
                                    <p:animScale>
                                      <p:cBhvr>
                                        <p:cTn id="22" dur="26">
                                          <p:stCondLst>
                                            <p:cond delay="1312"/>
                                          </p:stCondLst>
                                        </p:cTn>
                                        <p:tgtEl>
                                          <p:spTgt spid="5123"/>
                                        </p:tgtEl>
                                      </p:cBhvr>
                                      <p:to x="100000" y="80000"/>
                                    </p:animScale>
                                    <p:animScale>
                                      <p:cBhvr>
                                        <p:cTn id="23" dur="166" decel="50000">
                                          <p:stCondLst>
                                            <p:cond delay="1338"/>
                                          </p:stCondLst>
                                        </p:cTn>
                                        <p:tgtEl>
                                          <p:spTgt spid="5123"/>
                                        </p:tgtEl>
                                      </p:cBhvr>
                                      <p:to x="100000" y="100000"/>
                                    </p:animScale>
                                    <p:animScale>
                                      <p:cBhvr>
                                        <p:cTn id="24" dur="26">
                                          <p:stCondLst>
                                            <p:cond delay="1642"/>
                                          </p:stCondLst>
                                        </p:cTn>
                                        <p:tgtEl>
                                          <p:spTgt spid="5123"/>
                                        </p:tgtEl>
                                      </p:cBhvr>
                                      <p:to x="100000" y="90000"/>
                                    </p:animScale>
                                    <p:animScale>
                                      <p:cBhvr>
                                        <p:cTn id="25" dur="166" decel="50000">
                                          <p:stCondLst>
                                            <p:cond delay="1668"/>
                                          </p:stCondLst>
                                        </p:cTn>
                                        <p:tgtEl>
                                          <p:spTgt spid="5123"/>
                                        </p:tgtEl>
                                      </p:cBhvr>
                                      <p:to x="100000" y="100000"/>
                                    </p:animScale>
                                    <p:animScale>
                                      <p:cBhvr>
                                        <p:cTn id="26" dur="26">
                                          <p:stCondLst>
                                            <p:cond delay="1808"/>
                                          </p:stCondLst>
                                        </p:cTn>
                                        <p:tgtEl>
                                          <p:spTgt spid="5123"/>
                                        </p:tgtEl>
                                      </p:cBhvr>
                                      <p:to x="100000" y="95000"/>
                                    </p:animScale>
                                    <p:animScale>
                                      <p:cBhvr>
                                        <p:cTn id="27" dur="166" decel="50000">
                                          <p:stCondLst>
                                            <p:cond delay="1834"/>
                                          </p:stCondLst>
                                        </p:cTn>
                                        <p:tgtEl>
                                          <p:spTgt spid="5123"/>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1" y="188640"/>
            <a:ext cx="9144001" cy="1015663"/>
          </a:xfrm>
          <a:prstGeom prst="rect">
            <a:avLst/>
          </a:prstGeom>
          <a:noFill/>
        </p:spPr>
        <p:txBody>
          <a:bodyPr wrap="square" rtlCol="0">
            <a:spAutoFit/>
          </a:bodyPr>
          <a:lstStyle/>
          <a:p>
            <a:pPr algn="ctr"/>
            <a:r>
              <a:rPr lang="en-GB" sz="6000" b="1" dirty="0">
                <a:solidFill>
                  <a:schemeClr val="bg1"/>
                </a:solidFill>
                <a:effectLst>
                  <a:glow rad="63500">
                    <a:schemeClr val="tx1">
                      <a:alpha val="40000"/>
                    </a:schemeClr>
                  </a:glow>
                </a:effectLst>
                <a:latin typeface="Myriad Pro" pitchFamily="34" charset="0"/>
              </a:rPr>
              <a:t>Meet the Team</a:t>
            </a:r>
          </a:p>
        </p:txBody>
      </p:sp>
      <p:sp>
        <p:nvSpPr>
          <p:cNvPr id="5" name="Rectangle 4"/>
          <p:cNvSpPr/>
          <p:nvPr/>
        </p:nvSpPr>
        <p:spPr bwMode="auto">
          <a:xfrm>
            <a:off x="437855" y="1639828"/>
            <a:ext cx="1541857" cy="4093428"/>
          </a:xfrm>
          <a:prstGeom prst="rect">
            <a:avLst/>
          </a:prstGeom>
          <a:noFill/>
        </p:spPr>
        <p:txBody>
          <a:bodyPr>
            <a:spAutoFit/>
          </a:bodyPr>
          <a:lstStyle/>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Name: </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Company:</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Job:</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Skills:</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Likes:</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Dislikes:</a:t>
            </a:r>
          </a:p>
        </p:txBody>
      </p:sp>
      <p:sp>
        <p:nvSpPr>
          <p:cNvPr id="6" name="Rectangle 5"/>
          <p:cNvSpPr/>
          <p:nvPr/>
        </p:nvSpPr>
        <p:spPr bwMode="auto">
          <a:xfrm>
            <a:off x="1996874" y="1620083"/>
            <a:ext cx="4303318" cy="4708981"/>
          </a:xfrm>
          <a:prstGeom prst="rect">
            <a:avLst/>
          </a:prstGeom>
          <a:noFill/>
        </p:spPr>
        <p:txBody>
          <a:bodyPr>
            <a:spAutoFit/>
          </a:bodyPr>
          <a:lstStyle/>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Ivor Goodsite</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Goodsite Construction</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Owner and Site Manager </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Environmentally aware, trained first aider</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Construction, big machinery, teaching children the importance of safety</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Incorrect PPE (Personal Protective Equipment), deep holes, children in danger</a:t>
            </a:r>
          </a:p>
        </p:txBody>
      </p:sp>
      <p:pic>
        <p:nvPicPr>
          <p:cNvPr id="1026" name="Picture 2" descr="U:\2004 CCS Documents\Ivor Goodsite\Renders\Ivor Renders\Ivor 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158" y="1801853"/>
            <a:ext cx="2503591"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14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xfrm>
            <a:off x="-27474" y="188640"/>
            <a:ext cx="9171474" cy="1015663"/>
          </a:xfrm>
          <a:prstGeom prst="rect">
            <a:avLst/>
          </a:prstGeom>
          <a:noFill/>
        </p:spPr>
        <p:txBody>
          <a:bodyPr wrap="square" rtlCol="0">
            <a:spAutoFit/>
          </a:bodyPr>
          <a:lstStyle/>
          <a:p>
            <a:pPr algn="ctr"/>
            <a:r>
              <a:rPr lang="en-GB" sz="6000" b="1" dirty="0">
                <a:solidFill>
                  <a:schemeClr val="bg1"/>
                </a:solidFill>
                <a:effectLst>
                  <a:glow rad="63500">
                    <a:schemeClr val="tx1">
                      <a:alpha val="40000"/>
                    </a:schemeClr>
                  </a:glow>
                </a:effectLst>
                <a:latin typeface="Myriad Pro" pitchFamily="34" charset="0"/>
              </a:rPr>
              <a:t>Meet the Team</a:t>
            </a:r>
          </a:p>
        </p:txBody>
      </p:sp>
      <p:pic>
        <p:nvPicPr>
          <p:cNvPr id="6" name="Picture 5" descr="U:\2004 CCS Documents\Best Practice Hub\2016\Ivor\Honor\Renders\honor renders hi res\honor waving hi re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6" y="1552395"/>
            <a:ext cx="2700594" cy="5112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3102151" y="1628800"/>
            <a:ext cx="1541857" cy="4093428"/>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Name: </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Company:</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Job:</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Skills:</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Likes:</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Dislikes:</a:t>
            </a:r>
          </a:p>
        </p:txBody>
      </p:sp>
      <p:sp>
        <p:nvSpPr>
          <p:cNvPr id="8" name="Rectangle 7"/>
          <p:cNvSpPr/>
          <p:nvPr/>
        </p:nvSpPr>
        <p:spPr bwMode="auto">
          <a:xfrm>
            <a:off x="4517154" y="1628800"/>
            <a:ext cx="4303318" cy="4401205"/>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Honor Goodsite</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Goodsite Engineering</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Structural Engineer</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Excellent at problem solving, a maths and science whizz</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Promoting careers in construction, protecting the environment and art</a:t>
            </a:r>
          </a:p>
          <a:p>
            <a:pPr>
              <a:defRPr/>
            </a:pPr>
            <a:endPar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endParaRPr>
          </a:p>
          <a:p>
            <a:pPr>
              <a:defRPr/>
            </a:pPr>
            <a:r>
              <a:rPr lang="en-US" sz="2000" dirty="0">
                <a:ln w="18415" cmpd="sng">
                  <a:solidFill>
                    <a:srgbClr val="FFFFFF"/>
                  </a:solidFill>
                  <a:prstDash val="solid"/>
                </a:ln>
                <a:solidFill>
                  <a:srgbClr val="FFFFFF"/>
                </a:solidFill>
                <a:effectLst>
                  <a:glow rad="63500">
                    <a:schemeClr val="tx1">
                      <a:alpha val="40000"/>
                    </a:schemeClr>
                  </a:glow>
                  <a:outerShdw blurRad="63500" dir="3600000" algn="tl" rotWithShape="0">
                    <a:srgbClr val="000000">
                      <a:alpha val="70000"/>
                    </a:srgbClr>
                  </a:outerShdw>
                </a:effectLst>
                <a:latin typeface="Myriad Pro" pitchFamily="34" charset="0"/>
              </a:rPr>
              <a:t>Untidy sites, litter, unfair treatment and bullying</a:t>
            </a:r>
          </a:p>
        </p:txBody>
      </p:sp>
    </p:spTree>
    <p:extLst>
      <p:ext uri="{BB962C8B-B14F-4D97-AF65-F5344CB8AC3E}">
        <p14:creationId xmlns:p14="http://schemas.microsoft.com/office/powerpoint/2010/main" val="53186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2004 CCS Documents\Scheme Photos\Site\Simon pics (to be sorted)\Simon Day 1\_MG_92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966" y="3754228"/>
            <a:ext cx="3939002" cy="265435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U:\2004 CCS Documents\Marketing\Lee A - Temp\Photos\For Rob\98667 - Osborne (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967" y="804753"/>
            <a:ext cx="3939001" cy="2625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3" descr="U:\2004 CCS Documents\Marketing\Lee A - Temp\Photos\For Rob\103860 - Midas (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3555" y="3754228"/>
            <a:ext cx="3939001" cy="26543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6818"/>
            <a:ext cx="9144000" cy="707886"/>
          </a:xfrm>
          <a:prstGeom prst="rect">
            <a:avLst/>
          </a:prstGeom>
        </p:spPr>
        <p:txBody>
          <a:bodyPr wrap="square">
            <a:spAutoFit/>
          </a:bodyPr>
          <a:lstStyle/>
          <a:p>
            <a:pPr algn="ctr"/>
            <a:r>
              <a:rPr lang="en-GB" sz="4000" b="1" dirty="0">
                <a:solidFill>
                  <a:schemeClr val="bg1"/>
                </a:solidFill>
                <a:effectLst>
                  <a:glow rad="63500">
                    <a:schemeClr val="tx1">
                      <a:alpha val="40000"/>
                    </a:schemeClr>
                  </a:glow>
                </a:effectLst>
                <a:latin typeface="Myriad Pro" pitchFamily="34" charset="0"/>
              </a:rPr>
              <a:t>“What is Construction?”</a:t>
            </a:r>
          </a:p>
        </p:txBody>
      </p:sp>
      <p:sp>
        <p:nvSpPr>
          <p:cNvPr id="7" name="Rectangle 6"/>
          <p:cNvSpPr/>
          <p:nvPr/>
        </p:nvSpPr>
        <p:spPr>
          <a:xfrm>
            <a:off x="1257740" y="6381328"/>
            <a:ext cx="7344816" cy="461665"/>
          </a:xfrm>
          <a:prstGeom prst="rect">
            <a:avLst/>
          </a:prstGeom>
          <a:ln>
            <a:noFill/>
          </a:ln>
        </p:spPr>
        <p:txBody>
          <a:bodyPr wrap="square">
            <a:spAutoFit/>
          </a:bodyPr>
          <a:lstStyle/>
          <a:p>
            <a:pPr algn="ctr"/>
            <a:r>
              <a:rPr lang="en-GB" sz="2400" b="1" dirty="0">
                <a:solidFill>
                  <a:schemeClr val="bg1"/>
                </a:solidFill>
                <a:effectLst>
                  <a:glow rad="63500">
                    <a:schemeClr val="tx1">
                      <a:alpha val="40000"/>
                    </a:schemeClr>
                  </a:glow>
                </a:effectLst>
                <a:latin typeface="Myriad Pro" pitchFamily="34" charset="0"/>
              </a:rPr>
              <a:t>Construction is the action of building something!</a:t>
            </a:r>
          </a:p>
        </p:txBody>
      </p:sp>
      <p:pic>
        <p:nvPicPr>
          <p:cNvPr id="1027" name="Picture 3" descr="U:\2004 CCS Documents\Ivor Goodsite\Renders\Ivor Renders\Ivor imag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80528" y="4788386"/>
            <a:ext cx="1939140" cy="3240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2004 CCS Documents\Ivor Goodsite\Products\Career's Presentation\Spurs Stadium\20180801_1255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3555" y="804753"/>
            <a:ext cx="3939001" cy="2625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9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727"/>
            <a:ext cx="9144000" cy="1323439"/>
          </a:xfrm>
          <a:prstGeom prst="rect">
            <a:avLst/>
          </a:prstGeom>
        </p:spPr>
        <p:txBody>
          <a:bodyPr wrap="square">
            <a:spAutoFit/>
          </a:bodyPr>
          <a:lstStyle/>
          <a:p>
            <a:pPr algn="ctr"/>
            <a:r>
              <a:rPr lang="en-GB" sz="4000" b="1" dirty="0">
                <a:solidFill>
                  <a:schemeClr val="bg1"/>
                </a:solidFill>
                <a:effectLst>
                  <a:glow rad="63500">
                    <a:schemeClr val="tx1">
                      <a:alpha val="40000"/>
                    </a:schemeClr>
                  </a:glow>
                </a:effectLst>
                <a:latin typeface="Myriad Pro" pitchFamily="34" charset="0"/>
              </a:rPr>
              <a:t>“What jobs are available in Construction?”</a:t>
            </a:r>
          </a:p>
        </p:txBody>
      </p:sp>
      <p:pic>
        <p:nvPicPr>
          <p:cNvPr id="2050" name="Picture 2" descr="U:\2004 CCS Documents\Ivor Goodsite\Renders\Ivor Renders\Ivor man arms folded n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52" y="1806950"/>
            <a:ext cx="2550795" cy="6587924"/>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51" name="Picture 3" descr="U:\2004 CCS Documents\Ivor Goodsite\Renders\Honor Renders\Honor ipad h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20087" y="1763975"/>
            <a:ext cx="2750081" cy="590465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p:cNvSpPr txBox="1">
            <a:spLocks/>
          </p:cNvSpPr>
          <p:nvPr/>
        </p:nvSpPr>
        <p:spPr>
          <a:xfrm>
            <a:off x="6344532" y="3861048"/>
            <a:ext cx="1008113"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Roofer</a:t>
            </a:r>
          </a:p>
        </p:txBody>
      </p:sp>
      <p:sp>
        <p:nvSpPr>
          <p:cNvPr id="9" name="Title 3"/>
          <p:cNvSpPr txBox="1">
            <a:spLocks/>
          </p:cNvSpPr>
          <p:nvPr/>
        </p:nvSpPr>
        <p:spPr>
          <a:xfrm>
            <a:off x="1626160" y="2420888"/>
            <a:ext cx="1619108"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Crane Operator</a:t>
            </a:r>
          </a:p>
        </p:txBody>
      </p:sp>
      <p:sp>
        <p:nvSpPr>
          <p:cNvPr id="10" name="Title 3"/>
          <p:cNvSpPr txBox="1">
            <a:spLocks/>
          </p:cNvSpPr>
          <p:nvPr/>
        </p:nvSpPr>
        <p:spPr>
          <a:xfrm>
            <a:off x="6106776" y="5855786"/>
            <a:ext cx="1483151"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Banksman</a:t>
            </a:r>
          </a:p>
        </p:txBody>
      </p:sp>
      <p:sp>
        <p:nvSpPr>
          <p:cNvPr id="11" name="Title 3"/>
          <p:cNvSpPr txBox="1">
            <a:spLocks/>
          </p:cNvSpPr>
          <p:nvPr/>
        </p:nvSpPr>
        <p:spPr>
          <a:xfrm>
            <a:off x="6021509" y="2420888"/>
            <a:ext cx="1627166"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Site Manager</a:t>
            </a:r>
          </a:p>
        </p:txBody>
      </p:sp>
      <p:sp>
        <p:nvSpPr>
          <p:cNvPr id="12" name="Title 3"/>
          <p:cNvSpPr txBox="1">
            <a:spLocks/>
          </p:cNvSpPr>
          <p:nvPr/>
        </p:nvSpPr>
        <p:spPr>
          <a:xfrm>
            <a:off x="1422135" y="3573016"/>
            <a:ext cx="2027169"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Welding Fabricator</a:t>
            </a:r>
          </a:p>
        </p:txBody>
      </p:sp>
      <p:sp>
        <p:nvSpPr>
          <p:cNvPr id="13" name="Title 3"/>
          <p:cNvSpPr txBox="1">
            <a:spLocks/>
          </p:cNvSpPr>
          <p:nvPr/>
        </p:nvSpPr>
        <p:spPr>
          <a:xfrm>
            <a:off x="6137751" y="2996952"/>
            <a:ext cx="1394914"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Steel Erector</a:t>
            </a:r>
          </a:p>
        </p:txBody>
      </p:sp>
      <p:sp>
        <p:nvSpPr>
          <p:cNvPr id="14" name="Title 3"/>
          <p:cNvSpPr txBox="1">
            <a:spLocks/>
          </p:cNvSpPr>
          <p:nvPr/>
        </p:nvSpPr>
        <p:spPr>
          <a:xfrm>
            <a:off x="6021741" y="2708920"/>
            <a:ext cx="1626934"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Plant Operator</a:t>
            </a:r>
          </a:p>
        </p:txBody>
      </p:sp>
      <p:sp>
        <p:nvSpPr>
          <p:cNvPr id="15" name="Title 3"/>
          <p:cNvSpPr txBox="1">
            <a:spLocks/>
          </p:cNvSpPr>
          <p:nvPr/>
        </p:nvSpPr>
        <p:spPr>
          <a:xfrm>
            <a:off x="1881814" y="4724364"/>
            <a:ext cx="1131494"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Plumber</a:t>
            </a:r>
          </a:p>
        </p:txBody>
      </p:sp>
      <p:sp>
        <p:nvSpPr>
          <p:cNvPr id="16" name="Title 3"/>
          <p:cNvSpPr txBox="1">
            <a:spLocks/>
          </p:cNvSpPr>
          <p:nvPr/>
        </p:nvSpPr>
        <p:spPr>
          <a:xfrm>
            <a:off x="1326147" y="5855786"/>
            <a:ext cx="2242827"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Painter and Decorator</a:t>
            </a:r>
          </a:p>
        </p:txBody>
      </p:sp>
      <p:sp>
        <p:nvSpPr>
          <p:cNvPr id="17" name="Title 3"/>
          <p:cNvSpPr txBox="1">
            <a:spLocks/>
          </p:cNvSpPr>
          <p:nvPr/>
        </p:nvSpPr>
        <p:spPr>
          <a:xfrm>
            <a:off x="6257993" y="4437112"/>
            <a:ext cx="1181192"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Carpenter</a:t>
            </a:r>
          </a:p>
        </p:txBody>
      </p:sp>
      <p:sp>
        <p:nvSpPr>
          <p:cNvPr id="18" name="Title 3"/>
          <p:cNvSpPr txBox="1">
            <a:spLocks/>
          </p:cNvSpPr>
          <p:nvPr/>
        </p:nvSpPr>
        <p:spPr>
          <a:xfrm>
            <a:off x="6164513" y="4170566"/>
            <a:ext cx="1368152"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Bricklayer</a:t>
            </a:r>
          </a:p>
        </p:txBody>
      </p:sp>
      <p:sp>
        <p:nvSpPr>
          <p:cNvPr id="19" name="Title 3"/>
          <p:cNvSpPr txBox="1">
            <a:spLocks/>
          </p:cNvSpPr>
          <p:nvPr/>
        </p:nvSpPr>
        <p:spPr>
          <a:xfrm>
            <a:off x="1931661" y="4437112"/>
            <a:ext cx="1008113"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Glazier</a:t>
            </a:r>
          </a:p>
        </p:txBody>
      </p:sp>
      <p:sp>
        <p:nvSpPr>
          <p:cNvPr id="20" name="Title 3"/>
          <p:cNvSpPr txBox="1">
            <a:spLocks/>
          </p:cNvSpPr>
          <p:nvPr/>
        </p:nvSpPr>
        <p:spPr>
          <a:xfrm>
            <a:off x="6171217" y="5301208"/>
            <a:ext cx="1354272"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Plasterer</a:t>
            </a:r>
          </a:p>
        </p:txBody>
      </p:sp>
      <p:sp>
        <p:nvSpPr>
          <p:cNvPr id="21" name="Title 3"/>
          <p:cNvSpPr txBox="1">
            <a:spLocks/>
          </p:cNvSpPr>
          <p:nvPr/>
        </p:nvSpPr>
        <p:spPr>
          <a:xfrm>
            <a:off x="1779712" y="3284984"/>
            <a:ext cx="1354272"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Scaffolder</a:t>
            </a:r>
          </a:p>
        </p:txBody>
      </p:sp>
      <p:sp>
        <p:nvSpPr>
          <p:cNvPr id="22" name="Title 3"/>
          <p:cNvSpPr txBox="1">
            <a:spLocks/>
          </p:cNvSpPr>
          <p:nvPr/>
        </p:nvSpPr>
        <p:spPr>
          <a:xfrm>
            <a:off x="6223441" y="5589240"/>
            <a:ext cx="1249823"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Electrician</a:t>
            </a:r>
          </a:p>
        </p:txBody>
      </p:sp>
      <p:sp>
        <p:nvSpPr>
          <p:cNvPr id="23" name="Title 3"/>
          <p:cNvSpPr txBox="1">
            <a:spLocks/>
          </p:cNvSpPr>
          <p:nvPr/>
        </p:nvSpPr>
        <p:spPr>
          <a:xfrm>
            <a:off x="6126534" y="4725144"/>
            <a:ext cx="1444108"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HR Manager</a:t>
            </a:r>
          </a:p>
        </p:txBody>
      </p:sp>
      <p:sp>
        <p:nvSpPr>
          <p:cNvPr id="25" name="Title 3"/>
          <p:cNvSpPr txBox="1">
            <a:spLocks/>
          </p:cNvSpPr>
          <p:nvPr/>
        </p:nvSpPr>
        <p:spPr>
          <a:xfrm>
            <a:off x="6012159" y="2082334"/>
            <a:ext cx="1645867"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Safety Advisor</a:t>
            </a:r>
          </a:p>
        </p:txBody>
      </p:sp>
      <p:sp>
        <p:nvSpPr>
          <p:cNvPr id="26" name="Title 3"/>
          <p:cNvSpPr txBox="1">
            <a:spLocks/>
          </p:cNvSpPr>
          <p:nvPr/>
        </p:nvSpPr>
        <p:spPr>
          <a:xfrm>
            <a:off x="1886731" y="5301208"/>
            <a:ext cx="1097977"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Surveyor</a:t>
            </a:r>
          </a:p>
        </p:txBody>
      </p:sp>
      <p:sp>
        <p:nvSpPr>
          <p:cNvPr id="27" name="Title 3"/>
          <p:cNvSpPr txBox="1">
            <a:spLocks/>
          </p:cNvSpPr>
          <p:nvPr/>
        </p:nvSpPr>
        <p:spPr>
          <a:xfrm>
            <a:off x="1687665" y="5589240"/>
            <a:ext cx="1486686"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Civil Engineer</a:t>
            </a:r>
          </a:p>
        </p:txBody>
      </p:sp>
      <p:sp>
        <p:nvSpPr>
          <p:cNvPr id="28" name="Title 3"/>
          <p:cNvSpPr txBox="1">
            <a:spLocks/>
          </p:cNvSpPr>
          <p:nvPr/>
        </p:nvSpPr>
        <p:spPr>
          <a:xfrm>
            <a:off x="6056500" y="5013176"/>
            <a:ext cx="1584176"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Site Inspector</a:t>
            </a:r>
          </a:p>
        </p:txBody>
      </p:sp>
      <p:sp>
        <p:nvSpPr>
          <p:cNvPr id="29" name="Title 3"/>
          <p:cNvSpPr txBox="1">
            <a:spLocks/>
          </p:cNvSpPr>
          <p:nvPr/>
        </p:nvSpPr>
        <p:spPr>
          <a:xfrm>
            <a:off x="1372843" y="2996952"/>
            <a:ext cx="2125751"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Mechanical Engineer</a:t>
            </a:r>
          </a:p>
        </p:txBody>
      </p:sp>
      <p:sp>
        <p:nvSpPr>
          <p:cNvPr id="30" name="Title 3"/>
          <p:cNvSpPr txBox="1">
            <a:spLocks/>
          </p:cNvSpPr>
          <p:nvPr/>
        </p:nvSpPr>
        <p:spPr>
          <a:xfrm>
            <a:off x="1202335" y="2082334"/>
            <a:ext cx="2457345"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Environmental Manager</a:t>
            </a:r>
          </a:p>
        </p:txBody>
      </p:sp>
      <p:sp>
        <p:nvSpPr>
          <p:cNvPr id="31" name="Title 3"/>
          <p:cNvSpPr txBox="1">
            <a:spLocks/>
          </p:cNvSpPr>
          <p:nvPr/>
        </p:nvSpPr>
        <p:spPr>
          <a:xfrm>
            <a:off x="1307602" y="2708920"/>
            <a:ext cx="2256234"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Sustainability  Officer</a:t>
            </a:r>
          </a:p>
        </p:txBody>
      </p:sp>
      <p:sp>
        <p:nvSpPr>
          <p:cNvPr id="32" name="Title 3"/>
          <p:cNvSpPr txBox="1">
            <a:spLocks/>
          </p:cNvSpPr>
          <p:nvPr/>
        </p:nvSpPr>
        <p:spPr>
          <a:xfrm>
            <a:off x="1515524" y="5013176"/>
            <a:ext cx="1830965"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Project Manager</a:t>
            </a:r>
          </a:p>
        </p:txBody>
      </p:sp>
      <p:sp>
        <p:nvSpPr>
          <p:cNvPr id="33" name="Title 3"/>
          <p:cNvSpPr txBox="1">
            <a:spLocks/>
          </p:cNvSpPr>
          <p:nvPr/>
        </p:nvSpPr>
        <p:spPr>
          <a:xfrm>
            <a:off x="1908503" y="4170566"/>
            <a:ext cx="1054433"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Architect</a:t>
            </a:r>
          </a:p>
        </p:txBody>
      </p:sp>
      <p:sp>
        <p:nvSpPr>
          <p:cNvPr id="34" name="Title 3"/>
          <p:cNvSpPr txBox="1">
            <a:spLocks/>
          </p:cNvSpPr>
          <p:nvPr/>
        </p:nvSpPr>
        <p:spPr>
          <a:xfrm>
            <a:off x="1108725" y="1772816"/>
            <a:ext cx="2653979"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Community Liaison Officer</a:t>
            </a:r>
          </a:p>
        </p:txBody>
      </p:sp>
      <p:sp>
        <p:nvSpPr>
          <p:cNvPr id="35" name="Title 3"/>
          <p:cNvSpPr txBox="1">
            <a:spLocks/>
          </p:cNvSpPr>
          <p:nvPr/>
        </p:nvSpPr>
        <p:spPr>
          <a:xfrm>
            <a:off x="6435671" y="3573016"/>
            <a:ext cx="798842"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Buyer</a:t>
            </a:r>
          </a:p>
        </p:txBody>
      </p:sp>
      <p:sp>
        <p:nvSpPr>
          <p:cNvPr id="36" name="Title 3"/>
          <p:cNvSpPr txBox="1">
            <a:spLocks/>
          </p:cNvSpPr>
          <p:nvPr/>
        </p:nvSpPr>
        <p:spPr>
          <a:xfrm>
            <a:off x="5801439" y="1772816"/>
            <a:ext cx="2067306"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Marketing Manager</a:t>
            </a:r>
          </a:p>
        </p:txBody>
      </p:sp>
      <p:sp>
        <p:nvSpPr>
          <p:cNvPr id="37" name="Title 3"/>
          <p:cNvSpPr txBox="1">
            <a:spLocks/>
          </p:cNvSpPr>
          <p:nvPr/>
        </p:nvSpPr>
        <p:spPr>
          <a:xfrm>
            <a:off x="1376316" y="3861048"/>
            <a:ext cx="2142488"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Document Controller</a:t>
            </a:r>
          </a:p>
        </p:txBody>
      </p:sp>
      <p:sp>
        <p:nvSpPr>
          <p:cNvPr id="38" name="Title 3"/>
          <p:cNvSpPr txBox="1">
            <a:spLocks/>
          </p:cNvSpPr>
          <p:nvPr/>
        </p:nvSpPr>
        <p:spPr>
          <a:xfrm>
            <a:off x="6133223" y="3284984"/>
            <a:ext cx="1403969" cy="338554"/>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00" b="1" dirty="0">
                <a:solidFill>
                  <a:schemeClr val="bg1"/>
                </a:solidFill>
                <a:effectLst>
                  <a:glow rad="63500">
                    <a:schemeClr val="tx1">
                      <a:alpha val="40000"/>
                    </a:schemeClr>
                  </a:glow>
                </a:effectLst>
                <a:latin typeface="Myriad Pro" pitchFamily="34" charset="0"/>
              </a:rPr>
              <a:t>IT Assistant</a:t>
            </a:r>
          </a:p>
        </p:txBody>
      </p:sp>
    </p:spTree>
    <p:extLst>
      <p:ext uri="{BB962C8B-B14F-4D97-AF65-F5344CB8AC3E}">
        <p14:creationId xmlns:p14="http://schemas.microsoft.com/office/powerpoint/2010/main" val="275456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ppt_x"/>
                                          </p:val>
                                        </p:tav>
                                        <p:tav tm="100000">
                                          <p:val>
                                            <p:strVal val="#ppt_x"/>
                                          </p:val>
                                        </p:tav>
                                      </p:tavLst>
                                    </p:anim>
                                    <p:anim calcmode="lin" valueType="num">
                                      <p:cBhvr additive="base">
                                        <p:cTn id="78" dur="500" fill="hold"/>
                                        <p:tgtEl>
                                          <p:spTgt spid="3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additive="base">
                                        <p:cTn id="81" dur="500" fill="hold"/>
                                        <p:tgtEl>
                                          <p:spTgt spid="7"/>
                                        </p:tgtEl>
                                        <p:attrNameLst>
                                          <p:attrName>ppt_x</p:attrName>
                                        </p:attrNameLst>
                                      </p:cBhvr>
                                      <p:tavLst>
                                        <p:tav tm="0">
                                          <p:val>
                                            <p:strVal val="#ppt_x"/>
                                          </p:val>
                                        </p:tav>
                                        <p:tav tm="100000">
                                          <p:val>
                                            <p:strVal val="#ppt_x"/>
                                          </p:val>
                                        </p:tav>
                                      </p:tavLst>
                                    </p:anim>
                                    <p:anim calcmode="lin" valueType="num">
                                      <p:cBhvr additive="base">
                                        <p:cTn id="82" dur="500" fill="hold"/>
                                        <p:tgtEl>
                                          <p:spTgt spid="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additive="base">
                                        <p:cTn id="95" dur="500" fill="hold"/>
                                        <p:tgtEl>
                                          <p:spTgt spid="15"/>
                                        </p:tgtEl>
                                        <p:attrNameLst>
                                          <p:attrName>ppt_x</p:attrName>
                                        </p:attrNameLst>
                                      </p:cBhvr>
                                      <p:tavLst>
                                        <p:tav tm="0">
                                          <p:val>
                                            <p:strVal val="#ppt_x"/>
                                          </p:val>
                                        </p:tav>
                                        <p:tav tm="100000">
                                          <p:val>
                                            <p:strVal val="#ppt_x"/>
                                          </p:val>
                                        </p:tav>
                                      </p:tavLst>
                                    </p:anim>
                                    <p:anim calcmode="lin" valueType="num">
                                      <p:cBhvr additive="base">
                                        <p:cTn id="96" dur="500" fill="hold"/>
                                        <p:tgtEl>
                                          <p:spTgt spid="1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additive="base">
                                        <p:cTn id="99" dur="500" fill="hold"/>
                                        <p:tgtEl>
                                          <p:spTgt spid="32"/>
                                        </p:tgtEl>
                                        <p:attrNameLst>
                                          <p:attrName>ppt_x</p:attrName>
                                        </p:attrNameLst>
                                      </p:cBhvr>
                                      <p:tavLst>
                                        <p:tav tm="0">
                                          <p:val>
                                            <p:strVal val="#ppt_x"/>
                                          </p:val>
                                        </p:tav>
                                        <p:tav tm="100000">
                                          <p:val>
                                            <p:strVal val="#ppt_x"/>
                                          </p:val>
                                        </p:tav>
                                      </p:tavLst>
                                    </p:anim>
                                    <p:anim calcmode="lin" valueType="num">
                                      <p:cBhvr additive="base">
                                        <p:cTn id="10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additive="base">
                                        <p:cTn id="105" dur="500" fill="hold"/>
                                        <p:tgtEl>
                                          <p:spTgt spid="17"/>
                                        </p:tgtEl>
                                        <p:attrNameLst>
                                          <p:attrName>ppt_x</p:attrName>
                                        </p:attrNameLst>
                                      </p:cBhvr>
                                      <p:tavLst>
                                        <p:tav tm="0">
                                          <p:val>
                                            <p:strVal val="#ppt_x"/>
                                          </p:val>
                                        </p:tav>
                                        <p:tav tm="100000">
                                          <p:val>
                                            <p:strVal val="#ppt_x"/>
                                          </p:val>
                                        </p:tav>
                                      </p:tavLst>
                                    </p:anim>
                                    <p:anim calcmode="lin" valueType="num">
                                      <p:cBhvr additive="base">
                                        <p:cTn id="106" dur="500" fill="hold"/>
                                        <p:tgtEl>
                                          <p:spTgt spid="1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ppt_x"/>
                                          </p:val>
                                        </p:tav>
                                        <p:tav tm="100000">
                                          <p:val>
                                            <p:strVal val="#ppt_x"/>
                                          </p:val>
                                        </p:tav>
                                      </p:tavLst>
                                    </p:anim>
                                    <p:anim calcmode="lin" valueType="num">
                                      <p:cBhvr additive="base">
                                        <p:cTn id="110" dur="500" fill="hold"/>
                                        <p:tgtEl>
                                          <p:spTgt spid="23"/>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 calcmode="lin" valueType="num">
                                      <p:cBhvr additive="base">
                                        <p:cTn id="113" dur="500" fill="hold"/>
                                        <p:tgtEl>
                                          <p:spTgt spid="28"/>
                                        </p:tgtEl>
                                        <p:attrNameLst>
                                          <p:attrName>ppt_x</p:attrName>
                                        </p:attrNameLst>
                                      </p:cBhvr>
                                      <p:tavLst>
                                        <p:tav tm="0">
                                          <p:val>
                                            <p:strVal val="#ppt_x"/>
                                          </p:val>
                                        </p:tav>
                                        <p:tav tm="100000">
                                          <p:val>
                                            <p:strVal val="#ppt_x"/>
                                          </p:val>
                                        </p:tav>
                                      </p:tavLst>
                                    </p:anim>
                                    <p:anim calcmode="lin" valueType="num">
                                      <p:cBhvr additive="base">
                                        <p:cTn id="1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500" fill="hold"/>
                                        <p:tgtEl>
                                          <p:spTgt spid="26"/>
                                        </p:tgtEl>
                                        <p:attrNameLst>
                                          <p:attrName>ppt_x</p:attrName>
                                        </p:attrNameLst>
                                      </p:cBhvr>
                                      <p:tavLst>
                                        <p:tav tm="0">
                                          <p:val>
                                            <p:strVal val="#ppt_x"/>
                                          </p:val>
                                        </p:tav>
                                        <p:tav tm="100000">
                                          <p:val>
                                            <p:strVal val="#ppt_x"/>
                                          </p:val>
                                        </p:tav>
                                      </p:tavLst>
                                    </p:anim>
                                    <p:anim calcmode="lin" valueType="num">
                                      <p:cBhvr additive="base">
                                        <p:cTn id="120" dur="500" fill="hold"/>
                                        <p:tgtEl>
                                          <p:spTgt spid="26"/>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 calcmode="lin" valueType="num">
                                      <p:cBhvr additive="base">
                                        <p:cTn id="123" dur="500" fill="hold"/>
                                        <p:tgtEl>
                                          <p:spTgt spid="27"/>
                                        </p:tgtEl>
                                        <p:attrNameLst>
                                          <p:attrName>ppt_x</p:attrName>
                                        </p:attrNameLst>
                                      </p:cBhvr>
                                      <p:tavLst>
                                        <p:tav tm="0">
                                          <p:val>
                                            <p:strVal val="#ppt_x"/>
                                          </p:val>
                                        </p:tav>
                                        <p:tav tm="100000">
                                          <p:val>
                                            <p:strVal val="#ppt_x"/>
                                          </p:val>
                                        </p:tav>
                                      </p:tavLst>
                                    </p:anim>
                                    <p:anim calcmode="lin" valueType="num">
                                      <p:cBhvr additive="base">
                                        <p:cTn id="124" dur="500" fill="hold"/>
                                        <p:tgtEl>
                                          <p:spTgt spid="27"/>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additive="base">
                                        <p:cTn id="127" dur="500" fill="hold"/>
                                        <p:tgtEl>
                                          <p:spTgt spid="16"/>
                                        </p:tgtEl>
                                        <p:attrNameLst>
                                          <p:attrName>ppt_x</p:attrName>
                                        </p:attrNameLst>
                                      </p:cBhvr>
                                      <p:tavLst>
                                        <p:tav tm="0">
                                          <p:val>
                                            <p:strVal val="#ppt_x"/>
                                          </p:val>
                                        </p:tav>
                                        <p:tav tm="100000">
                                          <p:val>
                                            <p:strVal val="#ppt_x"/>
                                          </p:val>
                                        </p:tav>
                                      </p:tavLst>
                                    </p:anim>
                                    <p:anim calcmode="lin" valueType="num">
                                      <p:cBhvr additive="base">
                                        <p:cTn id="1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 calcmode="lin" valueType="num">
                                      <p:cBhvr additive="base">
                                        <p:cTn id="133" dur="500" fill="hold"/>
                                        <p:tgtEl>
                                          <p:spTgt spid="20"/>
                                        </p:tgtEl>
                                        <p:attrNameLst>
                                          <p:attrName>ppt_x</p:attrName>
                                        </p:attrNameLst>
                                      </p:cBhvr>
                                      <p:tavLst>
                                        <p:tav tm="0">
                                          <p:val>
                                            <p:strVal val="#ppt_x"/>
                                          </p:val>
                                        </p:tav>
                                        <p:tav tm="100000">
                                          <p:val>
                                            <p:strVal val="#ppt_x"/>
                                          </p:val>
                                        </p:tav>
                                      </p:tavLst>
                                    </p:anim>
                                    <p:anim calcmode="lin" valueType="num">
                                      <p:cBhvr additive="base">
                                        <p:cTn id="134" dur="500" fill="hold"/>
                                        <p:tgtEl>
                                          <p:spTgt spid="20"/>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 calcmode="lin" valueType="num">
                                      <p:cBhvr additive="base">
                                        <p:cTn id="137" dur="500" fill="hold"/>
                                        <p:tgtEl>
                                          <p:spTgt spid="22"/>
                                        </p:tgtEl>
                                        <p:attrNameLst>
                                          <p:attrName>ppt_x</p:attrName>
                                        </p:attrNameLst>
                                      </p:cBhvr>
                                      <p:tavLst>
                                        <p:tav tm="0">
                                          <p:val>
                                            <p:strVal val="#ppt_x"/>
                                          </p:val>
                                        </p:tav>
                                        <p:tav tm="100000">
                                          <p:val>
                                            <p:strVal val="#ppt_x"/>
                                          </p:val>
                                        </p:tav>
                                      </p:tavLst>
                                    </p:anim>
                                    <p:anim calcmode="lin" valueType="num">
                                      <p:cBhvr additive="base">
                                        <p:cTn id="138" dur="500" fill="hold"/>
                                        <p:tgtEl>
                                          <p:spTgt spid="2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0"/>
                                        </p:tgtEl>
                                        <p:attrNameLst>
                                          <p:attrName>style.visibility</p:attrName>
                                        </p:attrNameLst>
                                      </p:cBhvr>
                                      <p:to>
                                        <p:strVal val="visible"/>
                                      </p:to>
                                    </p:set>
                                    <p:anim calcmode="lin" valueType="num">
                                      <p:cBhvr additive="base">
                                        <p:cTn id="141" dur="500" fill="hold"/>
                                        <p:tgtEl>
                                          <p:spTgt spid="10"/>
                                        </p:tgtEl>
                                        <p:attrNameLst>
                                          <p:attrName>ppt_x</p:attrName>
                                        </p:attrNameLst>
                                      </p:cBhvr>
                                      <p:tavLst>
                                        <p:tav tm="0">
                                          <p:val>
                                            <p:strVal val="#ppt_x"/>
                                          </p:val>
                                        </p:tav>
                                        <p:tav tm="100000">
                                          <p:val>
                                            <p:strVal val="#ppt_x"/>
                                          </p:val>
                                        </p:tav>
                                      </p:tavLst>
                                    </p:anim>
                                    <p:anim calcmode="lin" valueType="num">
                                      <p:cBhvr additive="base">
                                        <p:cTn id="1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0" y="2348880"/>
            <a:ext cx="9171474" cy="1015663"/>
          </a:xfrm>
          <a:prstGeom prst="rect">
            <a:avLst/>
          </a:prstGeom>
          <a:noFill/>
        </p:spPr>
        <p:txBody>
          <a:bodyPr wrap="square" rtlCol="0">
            <a:spAutoFit/>
          </a:bodyPr>
          <a:lstStyle/>
          <a:p>
            <a:pPr algn="ctr"/>
            <a:r>
              <a:rPr lang="en-GB" sz="6000" b="1" dirty="0">
                <a:solidFill>
                  <a:schemeClr val="bg1"/>
                </a:solidFill>
                <a:effectLst>
                  <a:glow rad="63500">
                    <a:schemeClr val="tx1">
                      <a:alpha val="40000"/>
                    </a:schemeClr>
                  </a:glow>
                </a:effectLst>
                <a:latin typeface="Myriad Pro" pitchFamily="34" charset="0"/>
              </a:rPr>
              <a:t>Industry Stereotypes</a:t>
            </a:r>
          </a:p>
        </p:txBody>
      </p:sp>
      <p:sp>
        <p:nvSpPr>
          <p:cNvPr id="7" name="Title 3"/>
          <p:cNvSpPr txBox="1">
            <a:spLocks noGrp="1"/>
          </p:cNvSpPr>
          <p:nvPr>
            <p:ph idx="1"/>
          </p:nvPr>
        </p:nvSpPr>
        <p:spPr>
          <a:xfrm>
            <a:off x="4572000" y="2780928"/>
            <a:ext cx="1746173" cy="2646878"/>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600" b="1" dirty="0">
                <a:ln>
                  <a:solidFill>
                    <a:schemeClr val="tx1"/>
                  </a:solidFill>
                </a:ln>
                <a:solidFill>
                  <a:srgbClr val="FF0000"/>
                </a:solidFill>
                <a:effectLst/>
                <a:latin typeface="Myriad Pro" pitchFamily="34" charset="0"/>
              </a:rPr>
              <a:t>x</a:t>
            </a:r>
          </a:p>
        </p:txBody>
      </p:sp>
      <p:pic>
        <p:nvPicPr>
          <p:cNvPr id="8" name="Picture 2" descr="Image result for tick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8690" y="3573016"/>
            <a:ext cx="1393230"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329"/>
            <a:ext cx="9144000" cy="1323439"/>
          </a:xfrm>
          <a:prstGeom prst="rect">
            <a:avLst/>
          </a:prstGeom>
        </p:spPr>
        <p:txBody>
          <a:bodyPr wrap="square">
            <a:spAutoFit/>
          </a:bodyPr>
          <a:lstStyle/>
          <a:p>
            <a:pPr algn="ctr"/>
            <a:r>
              <a:rPr lang="en-GB" sz="4000" b="1" dirty="0">
                <a:solidFill>
                  <a:schemeClr val="bg1"/>
                </a:solidFill>
                <a:effectLst>
                  <a:glow rad="63500">
                    <a:schemeClr val="tx1">
                      <a:alpha val="40000"/>
                    </a:schemeClr>
                  </a:glow>
                </a:effectLst>
                <a:latin typeface="Myriad Pro" pitchFamily="34" charset="0"/>
              </a:rPr>
              <a:t>“Construction work is dirty so I don’t want to do it.”</a:t>
            </a:r>
          </a:p>
        </p:txBody>
      </p:sp>
      <p:sp>
        <p:nvSpPr>
          <p:cNvPr id="8" name="Title 3"/>
          <p:cNvSpPr txBox="1">
            <a:spLocks noGrp="1"/>
          </p:cNvSpPr>
          <p:nvPr>
            <p:ph idx="1"/>
          </p:nvPr>
        </p:nvSpPr>
        <p:spPr>
          <a:xfrm>
            <a:off x="3689923" y="404664"/>
            <a:ext cx="1746173" cy="2646878"/>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600" b="1" dirty="0">
                <a:ln>
                  <a:solidFill>
                    <a:schemeClr val="tx1"/>
                  </a:solidFill>
                </a:ln>
                <a:solidFill>
                  <a:srgbClr val="FF0000"/>
                </a:solidFill>
                <a:effectLst/>
                <a:latin typeface="Myriad Pro" pitchFamily="34" charset="0"/>
              </a:rPr>
              <a:t>x</a:t>
            </a:r>
          </a:p>
        </p:txBody>
      </p:sp>
      <p:sp>
        <p:nvSpPr>
          <p:cNvPr id="5" name="Title 3"/>
          <p:cNvSpPr txBox="1">
            <a:spLocks/>
          </p:cNvSpPr>
          <p:nvPr/>
        </p:nvSpPr>
        <p:spPr>
          <a:xfrm>
            <a:off x="251520" y="5814742"/>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Quantity Surveyor</a:t>
            </a:r>
          </a:p>
        </p:txBody>
      </p:sp>
      <p:sp>
        <p:nvSpPr>
          <p:cNvPr id="9" name="Title 3"/>
          <p:cNvSpPr txBox="1">
            <a:spLocks/>
          </p:cNvSpPr>
          <p:nvPr/>
        </p:nvSpPr>
        <p:spPr>
          <a:xfrm>
            <a:off x="3269849" y="5825901"/>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Marketing Manager</a:t>
            </a:r>
          </a:p>
        </p:txBody>
      </p:sp>
      <p:sp>
        <p:nvSpPr>
          <p:cNvPr id="11" name="Title 3"/>
          <p:cNvSpPr txBox="1">
            <a:spLocks/>
          </p:cNvSpPr>
          <p:nvPr/>
        </p:nvSpPr>
        <p:spPr>
          <a:xfrm>
            <a:off x="6299444" y="5805264"/>
            <a:ext cx="2599042" cy="646331"/>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Health, Safety and Environment Advisor</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781" y="2729212"/>
            <a:ext cx="2294368" cy="308553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1" y="2780928"/>
            <a:ext cx="2298998" cy="302433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542" y="2759809"/>
            <a:ext cx="2298998" cy="302433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279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31"/>
                                        </p:tgtEl>
                                        <p:attrNameLst>
                                          <p:attrName>style.visibility</p:attrName>
                                        </p:attrNameLst>
                                      </p:cBhvr>
                                      <p:to>
                                        <p:strVal val="visible"/>
                                      </p:to>
                                    </p:set>
                                    <p:animEffect transition="in" filter="fade">
                                      <p:cBhvr>
                                        <p:cTn id="26" dur="1000"/>
                                        <p:tgtEl>
                                          <p:spTgt spid="1031"/>
                                        </p:tgtEl>
                                      </p:cBhvr>
                                    </p:animEffect>
                                    <p:anim calcmode="lin" valueType="num">
                                      <p:cBhvr>
                                        <p:cTn id="27" dur="1000" fill="hold"/>
                                        <p:tgtEl>
                                          <p:spTgt spid="1031"/>
                                        </p:tgtEl>
                                        <p:attrNameLst>
                                          <p:attrName>ppt_x</p:attrName>
                                        </p:attrNameLst>
                                      </p:cBhvr>
                                      <p:tavLst>
                                        <p:tav tm="0">
                                          <p:val>
                                            <p:strVal val="#ppt_x"/>
                                          </p:val>
                                        </p:tav>
                                        <p:tav tm="100000">
                                          <p:val>
                                            <p:strVal val="#ppt_x"/>
                                          </p:val>
                                        </p:tav>
                                      </p:tavLst>
                                    </p:anim>
                                    <p:anim calcmode="lin" valueType="num">
                                      <p:cBhvr>
                                        <p:cTn id="28" dur="1000" fill="hold"/>
                                        <p:tgtEl>
                                          <p:spTgt spid="103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fade">
                                      <p:cBhvr>
                                        <p:cTn id="38" dur="1000"/>
                                        <p:tgtEl>
                                          <p:spTgt spid="1028"/>
                                        </p:tgtEl>
                                      </p:cBhvr>
                                    </p:animEffect>
                                    <p:anim calcmode="lin" valueType="num">
                                      <p:cBhvr>
                                        <p:cTn id="39" dur="1000" fill="hold"/>
                                        <p:tgtEl>
                                          <p:spTgt spid="1028"/>
                                        </p:tgtEl>
                                        <p:attrNameLst>
                                          <p:attrName>ppt_x</p:attrName>
                                        </p:attrNameLst>
                                      </p:cBhvr>
                                      <p:tavLst>
                                        <p:tav tm="0">
                                          <p:val>
                                            <p:strVal val="#ppt_x"/>
                                          </p:val>
                                        </p:tav>
                                        <p:tav tm="100000">
                                          <p:val>
                                            <p:strVal val="#ppt_x"/>
                                          </p:val>
                                        </p:tav>
                                      </p:tavLst>
                                    </p:anim>
                                    <p:anim calcmode="lin" valueType="num">
                                      <p:cBhvr>
                                        <p:cTn id="40" dur="1000" fill="hold"/>
                                        <p:tgtEl>
                                          <p:spTgt spid="102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752"/>
            <a:ext cx="8784976" cy="1143000"/>
          </a:xfrm>
        </p:spPr>
        <p:txBody>
          <a:bodyPr>
            <a:noAutofit/>
          </a:bodyPr>
          <a:lstStyle/>
          <a:p>
            <a:r>
              <a:rPr lang="en-GB" sz="4000" b="1" dirty="0">
                <a:solidFill>
                  <a:schemeClr val="bg1"/>
                </a:solidFill>
                <a:effectLst>
                  <a:glow rad="63500">
                    <a:schemeClr val="tx1">
                      <a:alpha val="40000"/>
                    </a:schemeClr>
                  </a:glow>
                </a:effectLst>
                <a:latin typeface="Myriad Pro" pitchFamily="34" charset="0"/>
              </a:rPr>
              <a:t>“It’s only boys who can work in construction.” </a:t>
            </a:r>
          </a:p>
        </p:txBody>
      </p:sp>
      <p:sp>
        <p:nvSpPr>
          <p:cNvPr id="3" name="Title 3"/>
          <p:cNvSpPr txBox="1">
            <a:spLocks noGrp="1"/>
          </p:cNvSpPr>
          <p:nvPr>
            <p:ph idx="1"/>
          </p:nvPr>
        </p:nvSpPr>
        <p:spPr>
          <a:xfrm>
            <a:off x="3689923" y="404664"/>
            <a:ext cx="1746173" cy="2646878"/>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600" b="1" dirty="0">
                <a:ln>
                  <a:solidFill>
                    <a:schemeClr val="tx1"/>
                  </a:solidFill>
                </a:ln>
                <a:solidFill>
                  <a:srgbClr val="FF0000"/>
                </a:solidFill>
                <a:effectLst/>
                <a:latin typeface="Myriad Pro" pitchFamily="34" charset="0"/>
              </a:rPr>
              <a:t>x</a:t>
            </a:r>
          </a:p>
        </p:txBody>
      </p:sp>
      <p:pic>
        <p:nvPicPr>
          <p:cNvPr id="5" name="Picture 6" descr="two women looking at tabl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9467" y="2780928"/>
            <a:ext cx="2298997" cy="305999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6299444" y="5805264"/>
            <a:ext cx="2599042" cy="646331"/>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Resident  Liaison Officer</a:t>
            </a:r>
          </a:p>
        </p:txBody>
      </p:sp>
      <p:sp>
        <p:nvSpPr>
          <p:cNvPr id="7" name="Title 3"/>
          <p:cNvSpPr txBox="1">
            <a:spLocks/>
          </p:cNvSpPr>
          <p:nvPr/>
        </p:nvSpPr>
        <p:spPr>
          <a:xfrm>
            <a:off x="3269849" y="5795972"/>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Plasterer</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2780928"/>
            <a:ext cx="2298996" cy="305999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3"/>
          <p:cNvSpPr txBox="1">
            <a:spLocks/>
          </p:cNvSpPr>
          <p:nvPr/>
        </p:nvSpPr>
        <p:spPr>
          <a:xfrm>
            <a:off x="317521" y="5805264"/>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Crane Operator</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2770513"/>
            <a:ext cx="2449019" cy="30704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9991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25760"/>
            <a:ext cx="9144000" cy="1143000"/>
          </a:xfrm>
        </p:spPr>
        <p:txBody>
          <a:bodyPr>
            <a:normAutofit fontScale="90000"/>
          </a:bodyPr>
          <a:lstStyle/>
          <a:p>
            <a:r>
              <a:rPr lang="en-GB" b="1" dirty="0">
                <a:solidFill>
                  <a:schemeClr val="bg1"/>
                </a:solidFill>
                <a:effectLst>
                  <a:glow rad="63500">
                    <a:schemeClr val="tx1">
                      <a:alpha val="40000"/>
                    </a:schemeClr>
                  </a:glow>
                </a:effectLst>
                <a:latin typeface="Myriad Pro" pitchFamily="34" charset="0"/>
              </a:rPr>
              <a:t>“Construction is for people who didn’t do well at school.”</a:t>
            </a:r>
          </a:p>
        </p:txBody>
      </p:sp>
      <p:sp>
        <p:nvSpPr>
          <p:cNvPr id="3" name="Title 3"/>
          <p:cNvSpPr txBox="1">
            <a:spLocks noGrp="1"/>
          </p:cNvSpPr>
          <p:nvPr>
            <p:ph idx="1"/>
          </p:nvPr>
        </p:nvSpPr>
        <p:spPr>
          <a:xfrm>
            <a:off x="3689923" y="404664"/>
            <a:ext cx="1746173" cy="2646878"/>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6600" b="1" dirty="0">
                <a:ln>
                  <a:solidFill>
                    <a:schemeClr val="tx1"/>
                  </a:solidFill>
                </a:ln>
                <a:solidFill>
                  <a:srgbClr val="FF0000"/>
                </a:solidFill>
                <a:effectLst/>
                <a:latin typeface="Myriad Pro" pitchFamily="34" charset="0"/>
              </a:rPr>
              <a:t>x</a:t>
            </a:r>
          </a:p>
        </p:txBody>
      </p:sp>
      <p:sp>
        <p:nvSpPr>
          <p:cNvPr id="6" name="Title 3"/>
          <p:cNvSpPr txBox="1">
            <a:spLocks/>
          </p:cNvSpPr>
          <p:nvPr/>
        </p:nvSpPr>
        <p:spPr>
          <a:xfrm>
            <a:off x="388782" y="5805264"/>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Architect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1" y="2776646"/>
            <a:ext cx="2298994" cy="306910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3"/>
          <p:cNvSpPr txBox="1">
            <a:spLocks/>
          </p:cNvSpPr>
          <p:nvPr/>
        </p:nvSpPr>
        <p:spPr>
          <a:xfrm>
            <a:off x="6150167" y="5805262"/>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Project Manager</a:t>
            </a:r>
          </a:p>
        </p:txBody>
      </p:sp>
      <p:sp>
        <p:nvSpPr>
          <p:cNvPr id="11" name="Title 3"/>
          <p:cNvSpPr txBox="1">
            <a:spLocks/>
          </p:cNvSpPr>
          <p:nvPr/>
        </p:nvSpPr>
        <p:spPr>
          <a:xfrm>
            <a:off x="3203102" y="5819251"/>
            <a:ext cx="2599042" cy="369332"/>
          </a:xfrm>
          <a:prstGeom prst="rect">
            <a:avLst/>
          </a:prstGeom>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1800" b="1" dirty="0">
                <a:solidFill>
                  <a:schemeClr val="bg1"/>
                </a:solidFill>
                <a:effectLst>
                  <a:glow rad="63500">
                    <a:schemeClr val="tx1">
                      <a:alpha val="40000"/>
                    </a:schemeClr>
                  </a:glow>
                </a:effectLst>
                <a:latin typeface="Myriad Pro" pitchFamily="34" charset="0"/>
              </a:rPr>
              <a:t>Civil Engineer</a:t>
            </a:r>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135" y="2776646"/>
            <a:ext cx="2298993" cy="306910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94" y="2780928"/>
            <a:ext cx="2306414" cy="3064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166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1000"/>
                                        <p:tgtEl>
                                          <p:spTgt spid="2050"/>
                                        </p:tgtEl>
                                      </p:cBhvr>
                                    </p:animEffect>
                                    <p:anim calcmode="lin" valueType="num">
                                      <p:cBhvr>
                                        <p:cTn id="39" dur="1000" fill="hold"/>
                                        <p:tgtEl>
                                          <p:spTgt spid="2050"/>
                                        </p:tgtEl>
                                        <p:attrNameLst>
                                          <p:attrName>ppt_x</p:attrName>
                                        </p:attrNameLst>
                                      </p:cBhvr>
                                      <p:tavLst>
                                        <p:tav tm="0">
                                          <p:val>
                                            <p:strVal val="#ppt_x"/>
                                          </p:val>
                                        </p:tav>
                                        <p:tav tm="100000">
                                          <p:val>
                                            <p:strVal val="#ppt_x"/>
                                          </p:val>
                                        </p:tav>
                                      </p:tavLst>
                                    </p:anim>
                                    <p:anim calcmode="lin" valueType="num">
                                      <p:cBhvr>
                                        <p:cTn id="40" dur="1000" fill="hold"/>
                                        <p:tgtEl>
                                          <p:spTgt spid="205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5679</TotalTime>
  <Words>4407</Words>
  <Application>Microsoft Office PowerPoint</Application>
  <PresentationFormat>On-screen Show (4:3)</PresentationFormat>
  <Paragraphs>446</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Myriad Pro</vt:lpstr>
      <vt:lpstr>Office Theme</vt:lpstr>
      <vt:lpstr>PowerPoint Presentation</vt:lpstr>
      <vt:lpstr>Meet the Team</vt:lpstr>
      <vt:lpstr>Meet the Team</vt:lpstr>
      <vt:lpstr>PowerPoint Presentation</vt:lpstr>
      <vt:lpstr>“What jobs are available in Construction?”</vt:lpstr>
      <vt:lpstr>Industry Stereotypes</vt:lpstr>
      <vt:lpstr>“Construction work is dirty so I don’t want to do it.”</vt:lpstr>
      <vt:lpstr>“It’s only boys who can work in construction.” </vt:lpstr>
      <vt:lpstr>“Construction is for people who didn’t do well at school.”</vt:lpstr>
      <vt:lpstr>PowerPoint Presentation</vt:lpstr>
      <vt:lpstr>“I can’t earn lots of money if I get a job in the construction industry.”</vt:lpstr>
      <vt:lpstr>“How do I get into the Construction Industry?”</vt:lpstr>
      <vt:lpstr>“What skills and attributes do I need to be successful in the Construction Industry?”</vt:lpstr>
      <vt:lpstr>“Is a job in construction fulfilling, competitive and exciting?”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Larkin</dc:creator>
  <cp:lastModifiedBy>Caron Dunlop</cp:lastModifiedBy>
  <cp:revision>220</cp:revision>
  <cp:lastPrinted>2019-05-21T13:12:21Z</cp:lastPrinted>
  <dcterms:created xsi:type="dcterms:W3CDTF">2019-01-24T11:50:23Z</dcterms:created>
  <dcterms:modified xsi:type="dcterms:W3CDTF">2020-09-25T07:54:54Z</dcterms:modified>
  <cp:contentStatus/>
</cp:coreProperties>
</file>