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8" r:id="rId2"/>
    <p:sldId id="257" r:id="rId3"/>
    <p:sldId id="262" r:id="rId4"/>
    <p:sldId id="269" r:id="rId5"/>
    <p:sldId id="272" r:id="rId6"/>
    <p:sldId id="264" r:id="rId7"/>
    <p:sldId id="273" r:id="rId8"/>
    <p:sldId id="275" r:id="rId9"/>
    <p:sldId id="270" r:id="rId10"/>
    <p:sldId id="276" r:id="rId11"/>
    <p:sldId id="274" r:id="rId12"/>
    <p:sldId id="267" r:id="rId13"/>
    <p:sldId id="26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8555A"/>
    <a:srgbClr val="EC0677"/>
    <a:srgbClr val="0095DA"/>
    <a:srgbClr val="FFCB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103" autoAdjust="0"/>
  </p:normalViewPr>
  <p:slideViewPr>
    <p:cSldViewPr snapToGrid="0">
      <p:cViewPr varScale="1">
        <p:scale>
          <a:sx n="82" d="100"/>
          <a:sy n="82" d="100"/>
        </p:scale>
        <p:origin x="13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27BC55-611F-4372-ACDF-9EA321B3E5B2}" type="datetimeFigureOut">
              <a:rPr lang="en-GB" smtClean="0"/>
              <a:t>24/09/2020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6AA34F-26CE-422B-9836-2996C73CEAB5}" type="slidenum">
              <a:rPr lang="en-GB" smtClean="0"/>
              <a:t>‹#›</a:t>
            </a:fld>
            <a:endParaRPr lang="en-GB"/>
          </a:p>
        </p:txBody>
      </p:sp>
    </p:spTree>
    <p:extLst>
      <p:ext uri="{BB962C8B-B14F-4D97-AF65-F5344CB8AC3E}">
        <p14:creationId xmlns:p14="http://schemas.microsoft.com/office/powerpoint/2010/main" val="321745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Please print</a:t>
            </a:r>
            <a:r>
              <a:rPr lang="en-GB" baseline="0" dirty="0" smtClean="0"/>
              <a:t> off worksheets to accompany this PowerPoint.  Worksheet 3 could be used as an extension. </a:t>
            </a:r>
          </a:p>
          <a:p>
            <a:endParaRPr lang="en-GB" dirty="0"/>
          </a:p>
        </p:txBody>
      </p:sp>
      <p:sp>
        <p:nvSpPr>
          <p:cNvPr id="4" name="Slide Number Placeholder 3"/>
          <p:cNvSpPr>
            <a:spLocks noGrp="1"/>
          </p:cNvSpPr>
          <p:nvPr>
            <p:ph type="sldNum" sz="quarter" idx="10"/>
          </p:nvPr>
        </p:nvSpPr>
        <p:spPr/>
        <p:txBody>
          <a:bodyPr/>
          <a:lstStyle/>
          <a:p>
            <a:fld id="{6A6AA34F-26CE-422B-9836-2996C73CEAB5}" type="slidenum">
              <a:rPr lang="en-GB" smtClean="0"/>
              <a:t>1</a:t>
            </a:fld>
            <a:endParaRPr lang="en-GB"/>
          </a:p>
        </p:txBody>
      </p:sp>
    </p:spTree>
    <p:extLst>
      <p:ext uri="{BB962C8B-B14F-4D97-AF65-F5344CB8AC3E}">
        <p14:creationId xmlns:p14="http://schemas.microsoft.com/office/powerpoint/2010/main" val="10538851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Water slide tester</a:t>
            </a:r>
            <a:endParaRPr lang="en-GB" dirty="0"/>
          </a:p>
        </p:txBody>
      </p:sp>
      <p:sp>
        <p:nvSpPr>
          <p:cNvPr id="4" name="Slide Number Placeholder 3"/>
          <p:cNvSpPr>
            <a:spLocks noGrp="1"/>
          </p:cNvSpPr>
          <p:nvPr>
            <p:ph type="sldNum" sz="quarter" idx="10"/>
          </p:nvPr>
        </p:nvSpPr>
        <p:spPr/>
        <p:txBody>
          <a:bodyPr/>
          <a:lstStyle/>
          <a:p>
            <a:fld id="{6A6AA34F-26CE-422B-9836-2996C73CEAB5}" type="slidenum">
              <a:rPr lang="en-GB" smtClean="0"/>
              <a:t>10</a:t>
            </a:fld>
            <a:endParaRPr lang="en-GB"/>
          </a:p>
        </p:txBody>
      </p:sp>
    </p:spTree>
    <p:extLst>
      <p:ext uri="{BB962C8B-B14F-4D97-AF65-F5344CB8AC3E}">
        <p14:creationId xmlns:p14="http://schemas.microsoft.com/office/powerpoint/2010/main" val="23017999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Professional sleeper.</a:t>
            </a:r>
            <a:endParaRPr lang="en-GB" dirty="0"/>
          </a:p>
        </p:txBody>
      </p:sp>
      <p:sp>
        <p:nvSpPr>
          <p:cNvPr id="4" name="Slide Number Placeholder 3"/>
          <p:cNvSpPr>
            <a:spLocks noGrp="1"/>
          </p:cNvSpPr>
          <p:nvPr>
            <p:ph type="sldNum" sz="quarter" idx="10"/>
          </p:nvPr>
        </p:nvSpPr>
        <p:spPr/>
        <p:txBody>
          <a:bodyPr/>
          <a:lstStyle/>
          <a:p>
            <a:fld id="{6A6AA34F-26CE-422B-9836-2996C73CEAB5}" type="slidenum">
              <a:rPr lang="en-GB" smtClean="0"/>
              <a:t>11</a:t>
            </a:fld>
            <a:endParaRPr lang="en-GB"/>
          </a:p>
        </p:txBody>
      </p:sp>
    </p:spTree>
    <p:extLst>
      <p:ext uri="{BB962C8B-B14F-4D97-AF65-F5344CB8AC3E}">
        <p14:creationId xmlns:p14="http://schemas.microsoft.com/office/powerpoint/2010/main" val="4150973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Use</a:t>
            </a:r>
            <a:r>
              <a:rPr lang="en-GB" baseline="0" dirty="0" smtClean="0"/>
              <a:t> these 8 unusual jobs to facilitate discussion around the skills and areas of learning required to do them. </a:t>
            </a:r>
            <a:endParaRPr lang="en-GB" dirty="0"/>
          </a:p>
        </p:txBody>
      </p:sp>
      <p:sp>
        <p:nvSpPr>
          <p:cNvPr id="4" name="Slide Number Placeholder 3"/>
          <p:cNvSpPr>
            <a:spLocks noGrp="1"/>
          </p:cNvSpPr>
          <p:nvPr>
            <p:ph type="sldNum" sz="quarter" idx="10"/>
          </p:nvPr>
        </p:nvSpPr>
        <p:spPr/>
        <p:txBody>
          <a:bodyPr/>
          <a:lstStyle/>
          <a:p>
            <a:fld id="{6A6AA34F-26CE-422B-9836-2996C73CEAB5}" type="slidenum">
              <a:rPr lang="en-GB" smtClean="0"/>
              <a:t>2</a:t>
            </a:fld>
            <a:endParaRPr lang="en-GB"/>
          </a:p>
        </p:txBody>
      </p:sp>
    </p:spTree>
    <p:extLst>
      <p:ext uri="{BB962C8B-B14F-4D97-AF65-F5344CB8AC3E}">
        <p14:creationId xmlns:p14="http://schemas.microsoft.com/office/powerpoint/2010/main" val="483157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Students will be shown an image and have to guess the job role. Next click will bring up the job.</a:t>
            </a:r>
            <a:endParaRPr lang="en-GB" dirty="0"/>
          </a:p>
        </p:txBody>
      </p:sp>
      <p:sp>
        <p:nvSpPr>
          <p:cNvPr id="4" name="Slide Number Placeholder 3"/>
          <p:cNvSpPr>
            <a:spLocks noGrp="1"/>
          </p:cNvSpPr>
          <p:nvPr>
            <p:ph type="sldNum" sz="quarter" idx="10"/>
          </p:nvPr>
        </p:nvSpPr>
        <p:spPr/>
        <p:txBody>
          <a:bodyPr/>
          <a:lstStyle/>
          <a:p>
            <a:fld id="{6A6AA34F-26CE-422B-9836-2996C73CEAB5}" type="slidenum">
              <a:rPr lang="en-GB" smtClean="0"/>
              <a:t>3</a:t>
            </a:fld>
            <a:endParaRPr lang="en-GB"/>
          </a:p>
        </p:txBody>
      </p:sp>
    </p:spTree>
    <p:extLst>
      <p:ext uri="{BB962C8B-B14F-4D97-AF65-F5344CB8AC3E}">
        <p14:creationId xmlns:p14="http://schemas.microsoft.com/office/powerpoint/2010/main" val="388735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Train Pusher Japan</a:t>
            </a:r>
            <a:r>
              <a:rPr lang="en-GB" baseline="0" dirty="0" smtClean="0"/>
              <a:t> known as </a:t>
            </a:r>
            <a:r>
              <a:rPr lang="en-GB" baseline="0" dirty="0" err="1" smtClean="0"/>
              <a:t>Oshiyas</a:t>
            </a:r>
            <a:r>
              <a:rPr lang="en-GB" baseline="0" dirty="0" smtClean="0"/>
              <a:t>.</a:t>
            </a:r>
            <a:endParaRPr lang="en-GB" dirty="0"/>
          </a:p>
        </p:txBody>
      </p:sp>
      <p:sp>
        <p:nvSpPr>
          <p:cNvPr id="4" name="Slide Number Placeholder 3"/>
          <p:cNvSpPr>
            <a:spLocks noGrp="1"/>
          </p:cNvSpPr>
          <p:nvPr>
            <p:ph type="sldNum" sz="quarter" idx="10"/>
          </p:nvPr>
        </p:nvSpPr>
        <p:spPr/>
        <p:txBody>
          <a:bodyPr/>
          <a:lstStyle/>
          <a:p>
            <a:fld id="{6A6AA34F-26CE-422B-9836-2996C73CEAB5}" type="slidenum">
              <a:rPr lang="en-GB" smtClean="0"/>
              <a:t>4</a:t>
            </a:fld>
            <a:endParaRPr lang="en-GB"/>
          </a:p>
        </p:txBody>
      </p:sp>
    </p:spTree>
    <p:extLst>
      <p:ext uri="{BB962C8B-B14F-4D97-AF65-F5344CB8AC3E}">
        <p14:creationId xmlns:p14="http://schemas.microsoft.com/office/powerpoint/2010/main" val="15191516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Roller</a:t>
            </a:r>
            <a:r>
              <a:rPr lang="en-GB" baseline="0" dirty="0" smtClean="0"/>
              <a:t> coaster engineer. </a:t>
            </a:r>
            <a:endParaRPr lang="en-GB" dirty="0"/>
          </a:p>
        </p:txBody>
      </p:sp>
      <p:sp>
        <p:nvSpPr>
          <p:cNvPr id="4" name="Slide Number Placeholder 3"/>
          <p:cNvSpPr>
            <a:spLocks noGrp="1"/>
          </p:cNvSpPr>
          <p:nvPr>
            <p:ph type="sldNum" sz="quarter" idx="10"/>
          </p:nvPr>
        </p:nvSpPr>
        <p:spPr/>
        <p:txBody>
          <a:bodyPr/>
          <a:lstStyle/>
          <a:p>
            <a:fld id="{6A6AA34F-26CE-422B-9836-2996C73CEAB5}" type="slidenum">
              <a:rPr lang="en-GB" smtClean="0"/>
              <a:t>5</a:t>
            </a:fld>
            <a:endParaRPr lang="en-GB"/>
          </a:p>
        </p:txBody>
      </p:sp>
    </p:spTree>
    <p:extLst>
      <p:ext uri="{BB962C8B-B14F-4D97-AF65-F5344CB8AC3E}">
        <p14:creationId xmlns:p14="http://schemas.microsoft.com/office/powerpoint/2010/main" val="40382890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Snake </a:t>
            </a:r>
            <a:r>
              <a:rPr lang="en-GB" dirty="0" err="1" smtClean="0"/>
              <a:t>milker</a:t>
            </a:r>
            <a:endParaRPr lang="en-GB" dirty="0"/>
          </a:p>
        </p:txBody>
      </p:sp>
      <p:sp>
        <p:nvSpPr>
          <p:cNvPr id="4" name="Slide Number Placeholder 3"/>
          <p:cNvSpPr>
            <a:spLocks noGrp="1"/>
          </p:cNvSpPr>
          <p:nvPr>
            <p:ph type="sldNum" sz="quarter" idx="10"/>
          </p:nvPr>
        </p:nvSpPr>
        <p:spPr/>
        <p:txBody>
          <a:bodyPr/>
          <a:lstStyle/>
          <a:p>
            <a:fld id="{6A6AA34F-26CE-422B-9836-2996C73CEAB5}" type="slidenum">
              <a:rPr lang="en-GB" smtClean="0"/>
              <a:t>6</a:t>
            </a:fld>
            <a:endParaRPr lang="en-GB"/>
          </a:p>
        </p:txBody>
      </p:sp>
    </p:spTree>
    <p:extLst>
      <p:ext uri="{BB962C8B-B14F-4D97-AF65-F5344CB8AC3E}">
        <p14:creationId xmlns:p14="http://schemas.microsoft.com/office/powerpoint/2010/main" val="39957683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Fulltime Netflix viewer</a:t>
            </a:r>
            <a:endParaRPr lang="en-GB" dirty="0"/>
          </a:p>
        </p:txBody>
      </p:sp>
      <p:sp>
        <p:nvSpPr>
          <p:cNvPr id="4" name="Slide Number Placeholder 3"/>
          <p:cNvSpPr>
            <a:spLocks noGrp="1"/>
          </p:cNvSpPr>
          <p:nvPr>
            <p:ph type="sldNum" sz="quarter" idx="10"/>
          </p:nvPr>
        </p:nvSpPr>
        <p:spPr/>
        <p:txBody>
          <a:bodyPr/>
          <a:lstStyle/>
          <a:p>
            <a:fld id="{6A6AA34F-26CE-422B-9836-2996C73CEAB5}" type="slidenum">
              <a:rPr lang="en-GB" smtClean="0"/>
              <a:t>7</a:t>
            </a:fld>
            <a:endParaRPr lang="en-GB"/>
          </a:p>
        </p:txBody>
      </p:sp>
    </p:spTree>
    <p:extLst>
      <p:ext uri="{BB962C8B-B14F-4D97-AF65-F5344CB8AC3E}">
        <p14:creationId xmlns:p14="http://schemas.microsoft.com/office/powerpoint/2010/main" val="35589421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Professional</a:t>
            </a:r>
            <a:r>
              <a:rPr lang="en-GB" baseline="0" dirty="0" smtClean="0"/>
              <a:t> </a:t>
            </a:r>
            <a:r>
              <a:rPr lang="en-GB" baseline="0" dirty="0" err="1" smtClean="0"/>
              <a:t>queuer</a:t>
            </a:r>
            <a:r>
              <a:rPr lang="en-GB" baseline="0" dirty="0" smtClean="0"/>
              <a:t>.</a:t>
            </a:r>
            <a:endParaRPr lang="en-GB" dirty="0"/>
          </a:p>
        </p:txBody>
      </p:sp>
      <p:sp>
        <p:nvSpPr>
          <p:cNvPr id="4" name="Slide Number Placeholder 3"/>
          <p:cNvSpPr>
            <a:spLocks noGrp="1"/>
          </p:cNvSpPr>
          <p:nvPr>
            <p:ph type="sldNum" sz="quarter" idx="10"/>
          </p:nvPr>
        </p:nvSpPr>
        <p:spPr/>
        <p:txBody>
          <a:bodyPr/>
          <a:lstStyle/>
          <a:p>
            <a:fld id="{6A6AA34F-26CE-422B-9836-2996C73CEAB5}" type="slidenum">
              <a:rPr lang="en-GB" smtClean="0"/>
              <a:t>8</a:t>
            </a:fld>
            <a:endParaRPr lang="en-GB"/>
          </a:p>
        </p:txBody>
      </p:sp>
    </p:spTree>
    <p:extLst>
      <p:ext uri="{BB962C8B-B14F-4D97-AF65-F5344CB8AC3E}">
        <p14:creationId xmlns:p14="http://schemas.microsoft.com/office/powerpoint/2010/main" val="29109818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Underwater pizza delivery person</a:t>
            </a:r>
            <a:endParaRPr lang="en-GB" dirty="0"/>
          </a:p>
        </p:txBody>
      </p:sp>
      <p:sp>
        <p:nvSpPr>
          <p:cNvPr id="4" name="Slide Number Placeholder 3"/>
          <p:cNvSpPr>
            <a:spLocks noGrp="1"/>
          </p:cNvSpPr>
          <p:nvPr>
            <p:ph type="sldNum" sz="quarter" idx="10"/>
          </p:nvPr>
        </p:nvSpPr>
        <p:spPr/>
        <p:txBody>
          <a:bodyPr/>
          <a:lstStyle/>
          <a:p>
            <a:fld id="{6A6AA34F-26CE-422B-9836-2996C73CEAB5}" type="slidenum">
              <a:rPr lang="en-GB" smtClean="0"/>
              <a:t>9</a:t>
            </a:fld>
            <a:endParaRPr lang="en-GB"/>
          </a:p>
        </p:txBody>
      </p:sp>
    </p:spTree>
    <p:extLst>
      <p:ext uri="{BB962C8B-B14F-4D97-AF65-F5344CB8AC3E}">
        <p14:creationId xmlns:p14="http://schemas.microsoft.com/office/powerpoint/2010/main" val="35206837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93212FA-C3EC-4D00-996D-388C5B7F63FD}" type="datetimeFigureOut">
              <a:rPr lang="en-GB" smtClean="0"/>
              <a:t>24/09/2020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657106-9900-4BE8-9AA1-DCD9B290B712}" type="slidenum">
              <a:rPr lang="en-GB" smtClean="0"/>
              <a:t>‹#›</a:t>
            </a:fld>
            <a:endParaRPr lang="en-GB"/>
          </a:p>
        </p:txBody>
      </p:sp>
    </p:spTree>
    <p:extLst>
      <p:ext uri="{BB962C8B-B14F-4D97-AF65-F5344CB8AC3E}">
        <p14:creationId xmlns:p14="http://schemas.microsoft.com/office/powerpoint/2010/main" val="1712413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93212FA-C3EC-4D00-996D-388C5B7F63FD}" type="datetimeFigureOut">
              <a:rPr lang="en-GB" smtClean="0"/>
              <a:t>24/09/2020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657106-9900-4BE8-9AA1-DCD9B290B712}" type="slidenum">
              <a:rPr lang="en-GB" smtClean="0"/>
              <a:t>‹#›</a:t>
            </a:fld>
            <a:endParaRPr lang="en-GB"/>
          </a:p>
        </p:txBody>
      </p:sp>
    </p:spTree>
    <p:extLst>
      <p:ext uri="{BB962C8B-B14F-4D97-AF65-F5344CB8AC3E}">
        <p14:creationId xmlns:p14="http://schemas.microsoft.com/office/powerpoint/2010/main" val="3850401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93212FA-C3EC-4D00-996D-388C5B7F63FD}" type="datetimeFigureOut">
              <a:rPr lang="en-GB" smtClean="0"/>
              <a:t>24/09/2020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657106-9900-4BE8-9AA1-DCD9B290B712}" type="slidenum">
              <a:rPr lang="en-GB" smtClean="0"/>
              <a:t>‹#›</a:t>
            </a:fld>
            <a:endParaRPr lang="en-GB"/>
          </a:p>
        </p:txBody>
      </p:sp>
    </p:spTree>
    <p:extLst>
      <p:ext uri="{BB962C8B-B14F-4D97-AF65-F5344CB8AC3E}">
        <p14:creationId xmlns:p14="http://schemas.microsoft.com/office/powerpoint/2010/main" val="182937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93212FA-C3EC-4D00-996D-388C5B7F63FD}" type="datetimeFigureOut">
              <a:rPr lang="en-GB" smtClean="0"/>
              <a:t>24/09/2020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657106-9900-4BE8-9AA1-DCD9B290B712}" type="slidenum">
              <a:rPr lang="en-GB" smtClean="0"/>
              <a:t>‹#›</a:t>
            </a:fld>
            <a:endParaRPr lang="en-GB"/>
          </a:p>
        </p:txBody>
      </p:sp>
    </p:spTree>
    <p:extLst>
      <p:ext uri="{BB962C8B-B14F-4D97-AF65-F5344CB8AC3E}">
        <p14:creationId xmlns:p14="http://schemas.microsoft.com/office/powerpoint/2010/main" val="2052350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93212FA-C3EC-4D00-996D-388C5B7F63FD}" type="datetimeFigureOut">
              <a:rPr lang="en-GB" smtClean="0"/>
              <a:t>24/09/2020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657106-9900-4BE8-9AA1-DCD9B290B712}" type="slidenum">
              <a:rPr lang="en-GB" smtClean="0"/>
              <a:t>‹#›</a:t>
            </a:fld>
            <a:endParaRPr lang="en-GB"/>
          </a:p>
        </p:txBody>
      </p:sp>
    </p:spTree>
    <p:extLst>
      <p:ext uri="{BB962C8B-B14F-4D97-AF65-F5344CB8AC3E}">
        <p14:creationId xmlns:p14="http://schemas.microsoft.com/office/powerpoint/2010/main" val="422149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93212FA-C3EC-4D00-996D-388C5B7F63FD}" type="datetimeFigureOut">
              <a:rPr lang="en-GB" smtClean="0"/>
              <a:t>24/09/2020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1657106-9900-4BE8-9AA1-DCD9B290B712}" type="slidenum">
              <a:rPr lang="en-GB" smtClean="0"/>
              <a:t>‹#›</a:t>
            </a:fld>
            <a:endParaRPr lang="en-GB"/>
          </a:p>
        </p:txBody>
      </p:sp>
    </p:spTree>
    <p:extLst>
      <p:ext uri="{BB962C8B-B14F-4D97-AF65-F5344CB8AC3E}">
        <p14:creationId xmlns:p14="http://schemas.microsoft.com/office/powerpoint/2010/main" val="2501645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93212FA-C3EC-4D00-996D-388C5B7F63FD}" type="datetimeFigureOut">
              <a:rPr lang="en-GB" smtClean="0"/>
              <a:t>24/09/2020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1657106-9900-4BE8-9AA1-DCD9B290B712}" type="slidenum">
              <a:rPr lang="en-GB" smtClean="0"/>
              <a:t>‹#›</a:t>
            </a:fld>
            <a:endParaRPr lang="en-GB"/>
          </a:p>
        </p:txBody>
      </p:sp>
    </p:spTree>
    <p:extLst>
      <p:ext uri="{BB962C8B-B14F-4D97-AF65-F5344CB8AC3E}">
        <p14:creationId xmlns:p14="http://schemas.microsoft.com/office/powerpoint/2010/main" val="3889364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93212FA-C3EC-4D00-996D-388C5B7F63FD}" type="datetimeFigureOut">
              <a:rPr lang="en-GB" smtClean="0"/>
              <a:t>24/09/2020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1657106-9900-4BE8-9AA1-DCD9B290B712}" type="slidenum">
              <a:rPr lang="en-GB" smtClean="0"/>
              <a:t>‹#›</a:t>
            </a:fld>
            <a:endParaRPr lang="en-GB"/>
          </a:p>
        </p:txBody>
      </p:sp>
    </p:spTree>
    <p:extLst>
      <p:ext uri="{BB962C8B-B14F-4D97-AF65-F5344CB8AC3E}">
        <p14:creationId xmlns:p14="http://schemas.microsoft.com/office/powerpoint/2010/main" val="700631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3212FA-C3EC-4D00-996D-388C5B7F63FD}" type="datetimeFigureOut">
              <a:rPr lang="en-GB" smtClean="0"/>
              <a:t>24/09/2020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1657106-9900-4BE8-9AA1-DCD9B290B712}" type="slidenum">
              <a:rPr lang="en-GB" smtClean="0"/>
              <a:t>‹#›</a:t>
            </a:fld>
            <a:endParaRPr lang="en-GB"/>
          </a:p>
        </p:txBody>
      </p:sp>
    </p:spTree>
    <p:extLst>
      <p:ext uri="{BB962C8B-B14F-4D97-AF65-F5344CB8AC3E}">
        <p14:creationId xmlns:p14="http://schemas.microsoft.com/office/powerpoint/2010/main" val="1362112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93212FA-C3EC-4D00-996D-388C5B7F63FD}" type="datetimeFigureOut">
              <a:rPr lang="en-GB" smtClean="0"/>
              <a:t>24/09/2020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1657106-9900-4BE8-9AA1-DCD9B290B712}" type="slidenum">
              <a:rPr lang="en-GB" smtClean="0"/>
              <a:t>‹#›</a:t>
            </a:fld>
            <a:endParaRPr lang="en-GB"/>
          </a:p>
        </p:txBody>
      </p:sp>
    </p:spTree>
    <p:extLst>
      <p:ext uri="{BB962C8B-B14F-4D97-AF65-F5344CB8AC3E}">
        <p14:creationId xmlns:p14="http://schemas.microsoft.com/office/powerpoint/2010/main" val="3432446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93212FA-C3EC-4D00-996D-388C5B7F63FD}" type="datetimeFigureOut">
              <a:rPr lang="en-GB" smtClean="0"/>
              <a:t>24/09/2020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1657106-9900-4BE8-9AA1-DCD9B290B712}" type="slidenum">
              <a:rPr lang="en-GB" smtClean="0"/>
              <a:t>‹#›</a:t>
            </a:fld>
            <a:endParaRPr lang="en-GB"/>
          </a:p>
        </p:txBody>
      </p:sp>
    </p:spTree>
    <p:extLst>
      <p:ext uri="{BB962C8B-B14F-4D97-AF65-F5344CB8AC3E}">
        <p14:creationId xmlns:p14="http://schemas.microsoft.com/office/powerpoint/2010/main" val="1410398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3212FA-C3EC-4D00-996D-388C5B7F63FD}" type="datetimeFigureOut">
              <a:rPr lang="en-GB" smtClean="0"/>
              <a:t>24/09/2020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657106-9900-4BE8-9AA1-DCD9B290B712}" type="slidenum">
              <a:rPr lang="en-GB" smtClean="0"/>
              <a:t>‹#›</a:t>
            </a:fld>
            <a:endParaRPr lang="en-GB"/>
          </a:p>
        </p:txBody>
      </p:sp>
    </p:spTree>
    <p:extLst>
      <p:ext uri="{BB962C8B-B14F-4D97-AF65-F5344CB8AC3E}">
        <p14:creationId xmlns:p14="http://schemas.microsoft.com/office/powerpoint/2010/main" val="16659609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hyperlink" Target="https://www.google.co.uk/url?sa=i&amp;url=https%3A%2F%2Fjezebel.com%2Fquit-your-job-and-apply-to-be-a-professional-sleeper-as-5992804&amp;psig=AOvVaw39Yx9_tPPqNXMhgmuKgwhX&amp;ust=1600339169296000&amp;source=images&amp;cd=vfe&amp;ved=0CAIQjRxqFwoTCPD37o--7esCFQAAAAAdAAAAABAD"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hyperlink" Target="https://www.google.co.uk/url?sa=i&amp;url=https%3A%2F%2Fjezebel.com%2Fquit-your-job-and-apply-to-be-a-professional-sleeper-as-5992804&amp;psig=AOvVaw39Yx9_tPPqNXMhgmuKgwhX&amp;ust=1600339169296000&amp;source=images&amp;cd=vfe&amp;ved=0CAIQjRxqFwoTCPD37o--7esCFQAAAAAdAAAAABAD"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2926062" y="-882366"/>
            <a:ext cx="10515601" cy="9231549"/>
          </a:xfrm>
          <a:prstGeom prst="ellipse">
            <a:avLst/>
          </a:prstGeom>
          <a:noFill/>
          <a:ln w="76200">
            <a:solidFill>
              <a:srgbClr val="58555A"/>
            </a:solid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n-GB"/>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965" y="1239151"/>
            <a:ext cx="5370543" cy="4156364"/>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49192" y="4622479"/>
            <a:ext cx="2576008" cy="1765679"/>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49192" y="2429530"/>
            <a:ext cx="3227172" cy="1775606"/>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85466" y="375411"/>
            <a:ext cx="3282696" cy="1636776"/>
          </a:xfrm>
          <a:prstGeom prst="rect">
            <a:avLst/>
          </a:prstGeom>
        </p:spPr>
      </p:pic>
      <p:sp>
        <p:nvSpPr>
          <p:cNvPr id="6" name="Rectangle 5"/>
          <p:cNvSpPr/>
          <p:nvPr/>
        </p:nvSpPr>
        <p:spPr>
          <a:xfrm>
            <a:off x="0" y="0"/>
            <a:ext cx="12192000" cy="6858000"/>
          </a:xfrm>
          <a:prstGeom prst="rect">
            <a:avLst/>
          </a:prstGeom>
          <a:noFill/>
          <a:ln w="76200">
            <a:solidFill>
              <a:srgbClr val="5855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725457" y="5505318"/>
            <a:ext cx="5370543" cy="646331"/>
          </a:xfrm>
          <a:prstGeom prst="rect">
            <a:avLst/>
          </a:prstGeom>
          <a:noFill/>
        </p:spPr>
        <p:txBody>
          <a:bodyPr wrap="square" rtlCol="0">
            <a:spAutoFit/>
          </a:bodyPr>
          <a:lstStyle/>
          <a:p>
            <a:r>
              <a:rPr lang="en-GB" sz="3600" dirty="0" smtClean="0">
                <a:solidFill>
                  <a:srgbClr val="58555A"/>
                </a:solidFill>
              </a:rPr>
              <a:t>An Island wide Skills Service</a:t>
            </a:r>
            <a:endParaRPr lang="en-GB" sz="3600" dirty="0">
              <a:solidFill>
                <a:srgbClr val="58555A"/>
              </a:solidFill>
            </a:endParaRPr>
          </a:p>
        </p:txBody>
      </p:sp>
    </p:spTree>
    <p:extLst>
      <p:ext uri="{BB962C8B-B14F-4D97-AF65-F5344CB8AC3E}">
        <p14:creationId xmlns:p14="http://schemas.microsoft.com/office/powerpoint/2010/main" val="15201862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58555A"/>
        </a:solidFill>
        <a:effectLst/>
      </p:bgPr>
    </p:bg>
    <p:spTree>
      <p:nvGrpSpPr>
        <p:cNvPr id="1" name=""/>
        <p:cNvGrpSpPr/>
        <p:nvPr/>
      </p:nvGrpSpPr>
      <p:grpSpPr>
        <a:xfrm>
          <a:off x="0" y="0"/>
          <a:ext cx="0" cy="0"/>
          <a:chOff x="0" y="0"/>
          <a:chExt cx="0" cy="0"/>
        </a:xfrm>
      </p:grpSpPr>
      <p:sp>
        <p:nvSpPr>
          <p:cNvPr id="2" name="TextBox 1"/>
          <p:cNvSpPr txBox="1"/>
          <p:nvPr/>
        </p:nvSpPr>
        <p:spPr>
          <a:xfrm>
            <a:off x="5822302" y="1530220"/>
            <a:ext cx="184731" cy="1200329"/>
          </a:xfrm>
          <a:prstGeom prst="rect">
            <a:avLst/>
          </a:prstGeom>
          <a:noFill/>
        </p:spPr>
        <p:txBody>
          <a:bodyPr wrap="none" rtlCol="0">
            <a:spAutoFit/>
          </a:bodyPr>
          <a:lstStyle/>
          <a:p>
            <a:endParaRPr lang="en-GB" dirty="0" smtClean="0"/>
          </a:p>
          <a:p>
            <a:endParaRPr lang="en-GB" dirty="0"/>
          </a:p>
          <a:p>
            <a:endParaRPr lang="en-GB" dirty="0" smtClean="0"/>
          </a:p>
          <a:p>
            <a:endParaRPr lang="en-GB" dirty="0"/>
          </a:p>
        </p:txBody>
      </p:sp>
      <p:sp>
        <p:nvSpPr>
          <p:cNvPr id="7" name="TextBox 6"/>
          <p:cNvSpPr txBox="1"/>
          <p:nvPr/>
        </p:nvSpPr>
        <p:spPr>
          <a:xfrm>
            <a:off x="149291" y="100891"/>
            <a:ext cx="497252" cy="584775"/>
          </a:xfrm>
          <a:prstGeom prst="rect">
            <a:avLst/>
          </a:prstGeom>
          <a:noFill/>
        </p:spPr>
        <p:txBody>
          <a:bodyPr wrap="none" rtlCol="0">
            <a:spAutoFit/>
          </a:bodyPr>
          <a:lstStyle/>
          <a:p>
            <a:r>
              <a:rPr lang="en-GB" sz="3200" dirty="0" smtClean="0">
                <a:solidFill>
                  <a:srgbClr val="FF0000"/>
                </a:solidFill>
              </a:rPr>
              <a:t>7.</a:t>
            </a:r>
            <a:endParaRPr lang="en-GB" sz="3200" dirty="0">
              <a:solidFill>
                <a:srgbClr val="FF0000"/>
              </a:solidFill>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152121"/>
            <a:ext cx="12192000" cy="3736243"/>
          </a:xfrm>
          <a:prstGeom prst="rect">
            <a:avLst/>
          </a:prstGeom>
        </p:spPr>
      </p:pic>
      <p:sp>
        <p:nvSpPr>
          <p:cNvPr id="4" name="TextBox 3"/>
          <p:cNvSpPr txBox="1"/>
          <p:nvPr/>
        </p:nvSpPr>
        <p:spPr>
          <a:xfrm>
            <a:off x="8136294" y="1595535"/>
            <a:ext cx="1742943" cy="369332"/>
          </a:xfrm>
          <a:prstGeom prst="rect">
            <a:avLst/>
          </a:prstGeom>
          <a:noFill/>
        </p:spPr>
        <p:txBody>
          <a:bodyPr wrap="square" rtlCol="0">
            <a:spAutoFit/>
          </a:bodyPr>
          <a:lstStyle/>
          <a:p>
            <a:endParaRPr lang="en-GB"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200" y="685666"/>
            <a:ext cx="5465467" cy="5098825"/>
          </a:xfrm>
          <a:prstGeom prst="rect">
            <a:avLst/>
          </a:prstGeom>
        </p:spPr>
      </p:pic>
      <p:sp>
        <p:nvSpPr>
          <p:cNvPr id="9" name="Rectangle 8"/>
          <p:cNvSpPr/>
          <p:nvPr/>
        </p:nvSpPr>
        <p:spPr>
          <a:xfrm>
            <a:off x="6559420" y="536614"/>
            <a:ext cx="4820716" cy="1754326"/>
          </a:xfrm>
          <a:prstGeom prst="rect">
            <a:avLst/>
          </a:prstGeom>
          <a:solidFill>
            <a:srgbClr val="EC0677"/>
          </a:solidFill>
        </p:spPr>
        <p:txBody>
          <a:bodyPr wrap="square" lIns="91440" tIns="45720" rIns="91440" bIns="45720">
            <a:spAutoFit/>
          </a:bodyPr>
          <a:lstStyle/>
          <a:p>
            <a:pPr algn="ctr"/>
            <a:r>
              <a:rPr lang="en-US" sz="5400" b="1" cap="none" spc="0" dirty="0" smtClean="0">
                <a:ln w="22225">
                  <a:solidFill>
                    <a:schemeClr val="accent2"/>
                  </a:solidFill>
                  <a:prstDash val="solid"/>
                </a:ln>
                <a:solidFill>
                  <a:schemeClr val="accent2">
                    <a:lumMod val="40000"/>
                    <a:lumOff val="60000"/>
                  </a:schemeClr>
                </a:solidFill>
                <a:effectLst/>
              </a:rPr>
              <a:t>Water Slide tester.</a:t>
            </a:r>
          </a:p>
        </p:txBody>
      </p:sp>
      <p:sp>
        <p:nvSpPr>
          <p:cNvPr id="3" name="TextBox 2"/>
          <p:cNvSpPr txBox="1"/>
          <p:nvPr/>
        </p:nvSpPr>
        <p:spPr>
          <a:xfrm>
            <a:off x="6559421" y="2487220"/>
            <a:ext cx="4779392" cy="3539430"/>
          </a:xfrm>
          <a:prstGeom prst="rect">
            <a:avLst/>
          </a:prstGeom>
          <a:noFill/>
        </p:spPr>
        <p:txBody>
          <a:bodyPr wrap="square" rtlCol="0">
            <a:spAutoFit/>
          </a:bodyPr>
          <a:lstStyle/>
          <a:p>
            <a:r>
              <a:rPr lang="en-GB" sz="2800" dirty="0" smtClean="0"/>
              <a:t>A travel company put out a job advert ‘to be mad about water parks,’ ‘willing to travel,’ ‘comfortable in swim wear’ and ‘happy to get wet at work.’ Looking for someone to test their waterslides all over the world. </a:t>
            </a:r>
            <a:endParaRPr lang="en-GB" sz="2800" dirty="0"/>
          </a:p>
        </p:txBody>
      </p:sp>
    </p:spTree>
    <p:extLst>
      <p:ext uri="{BB962C8B-B14F-4D97-AF65-F5344CB8AC3E}">
        <p14:creationId xmlns:p14="http://schemas.microsoft.com/office/powerpoint/2010/main" val="22739066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ppt_x</p:attrName>
                                        </p:attrNameLst>
                                      </p:cBhvr>
                                      <p:tavLst>
                                        <p:tav tm="0">
                                          <p:val>
                                            <p:strVal val="#ppt_x"/>
                                          </p:val>
                                        </p:tav>
                                        <p:tav tm="100000">
                                          <p:val>
                                            <p:strVal val="#ppt_x"/>
                                          </p:val>
                                        </p:tav>
                                      </p:tavLst>
                                    </p:anim>
                                    <p:anim calcmode="lin" valueType="num">
                                      <p:cBhvr>
                                        <p:cTn id="9" dur="2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C0677"/>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8458" y="466531"/>
            <a:ext cx="6479512" cy="5447645"/>
          </a:xfrm>
          <a:prstGeom prst="rect">
            <a:avLst/>
          </a:prstGeom>
        </p:spPr>
      </p:pic>
      <p:sp>
        <p:nvSpPr>
          <p:cNvPr id="3" name="TextBox 2"/>
          <p:cNvSpPr txBox="1"/>
          <p:nvPr/>
        </p:nvSpPr>
        <p:spPr>
          <a:xfrm>
            <a:off x="98571" y="-25838"/>
            <a:ext cx="559837" cy="1200329"/>
          </a:xfrm>
          <a:prstGeom prst="rect">
            <a:avLst/>
          </a:prstGeom>
          <a:noFill/>
        </p:spPr>
        <p:txBody>
          <a:bodyPr wrap="square" rtlCol="0">
            <a:spAutoFit/>
          </a:bodyPr>
          <a:lstStyle/>
          <a:p>
            <a:r>
              <a:rPr lang="en-GB" sz="3600" dirty="0" smtClean="0">
                <a:solidFill>
                  <a:srgbClr val="0095DA"/>
                </a:solidFill>
              </a:rPr>
              <a:t>8.</a:t>
            </a:r>
            <a:r>
              <a:rPr lang="en-GB" sz="3600" dirty="0" smtClean="0">
                <a:solidFill>
                  <a:srgbClr val="FF0000"/>
                </a:solidFill>
              </a:rPr>
              <a:t>.</a:t>
            </a:r>
            <a:endParaRPr lang="en-GB" sz="3600" dirty="0">
              <a:solidFill>
                <a:srgbClr val="FF0000"/>
              </a:solidFill>
            </a:endParaRPr>
          </a:p>
        </p:txBody>
      </p:sp>
      <p:sp>
        <p:nvSpPr>
          <p:cNvPr id="6" name="Rectangle 5"/>
          <p:cNvSpPr/>
          <p:nvPr/>
        </p:nvSpPr>
        <p:spPr>
          <a:xfrm>
            <a:off x="7537938" y="466531"/>
            <a:ext cx="4442567" cy="5447645"/>
          </a:xfrm>
          <a:prstGeom prst="rect">
            <a:avLst/>
          </a:prstGeom>
          <a:solidFill>
            <a:srgbClr val="0095DA"/>
          </a:solidFill>
        </p:spPr>
        <p:txBody>
          <a:bodyPr wrap="square">
            <a:spAutoFit/>
          </a:bodyPr>
          <a:lstStyle/>
          <a:p>
            <a:pPr algn="ctr"/>
            <a:r>
              <a:rPr lang="en-US" sz="6600" b="1" dirty="0" smtClean="0">
                <a:ln w="22225">
                  <a:solidFill>
                    <a:schemeClr val="accent2"/>
                  </a:solidFill>
                  <a:prstDash val="solid"/>
                </a:ln>
                <a:solidFill>
                  <a:schemeClr val="accent2">
                    <a:lumMod val="40000"/>
                    <a:lumOff val="60000"/>
                  </a:schemeClr>
                </a:solidFill>
              </a:rPr>
              <a:t>Professional sleeper. </a:t>
            </a:r>
          </a:p>
          <a:p>
            <a:pPr algn="ctr"/>
            <a:r>
              <a:rPr lang="en-GB" sz="3600" dirty="0">
                <a:solidFill>
                  <a:srgbClr val="002060"/>
                </a:solidFill>
              </a:rPr>
              <a:t>NASA hires professional </a:t>
            </a:r>
            <a:r>
              <a:rPr lang="en-GB" sz="3600" dirty="0" smtClean="0">
                <a:solidFill>
                  <a:srgbClr val="002060"/>
                </a:solidFill>
              </a:rPr>
              <a:t>sleepers. They are given </a:t>
            </a:r>
            <a:r>
              <a:rPr lang="en-GB" sz="3600" dirty="0">
                <a:solidFill>
                  <a:srgbClr val="002060"/>
                </a:solidFill>
              </a:rPr>
              <a:t>the </a:t>
            </a:r>
            <a:r>
              <a:rPr lang="en-GB" sz="3600" dirty="0" smtClean="0">
                <a:solidFill>
                  <a:srgbClr val="002060"/>
                </a:solidFill>
              </a:rPr>
              <a:t>task </a:t>
            </a:r>
            <a:r>
              <a:rPr lang="en-GB" sz="3600" dirty="0">
                <a:solidFill>
                  <a:srgbClr val="002060"/>
                </a:solidFill>
              </a:rPr>
              <a:t>of having to sleep for days on end</a:t>
            </a:r>
            <a:r>
              <a:rPr lang="en-GB" sz="3600" dirty="0" smtClean="0">
                <a:solidFill>
                  <a:srgbClr val="002060"/>
                </a:solidFill>
              </a:rPr>
              <a:t>.</a:t>
            </a:r>
          </a:p>
          <a:p>
            <a:pPr algn="ctr"/>
            <a:endParaRPr lang="en-US" sz="3600" b="1" dirty="0">
              <a:ln w="22225">
                <a:solidFill>
                  <a:schemeClr val="accent2"/>
                </a:solidFill>
                <a:prstDash val="solid"/>
              </a:ln>
              <a:solidFill>
                <a:srgbClr val="EC0677"/>
              </a:solidFill>
            </a:endParaRPr>
          </a:p>
        </p:txBody>
      </p:sp>
    </p:spTree>
    <p:extLst>
      <p:ext uri="{BB962C8B-B14F-4D97-AF65-F5344CB8AC3E}">
        <p14:creationId xmlns:p14="http://schemas.microsoft.com/office/powerpoint/2010/main" val="24591822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ppt_x</p:attrName>
                                        </p:attrNameLst>
                                      </p:cBhvr>
                                      <p:tavLst>
                                        <p:tav tm="0">
                                          <p:val>
                                            <p:strVal val="#ppt_x"/>
                                          </p:val>
                                        </p:tav>
                                        <p:tav tm="100000">
                                          <p:val>
                                            <p:strVal val="#ppt_x"/>
                                          </p:val>
                                        </p:tav>
                                      </p:tavLst>
                                    </p:anim>
                                    <p:anim calcmode="lin" valueType="num">
                                      <p:cBhvr>
                                        <p:cTn id="9" dur="2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58555A"/>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351" y="807384"/>
            <a:ext cx="5325705" cy="234281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1997" y="855900"/>
            <a:ext cx="5133286" cy="230507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83177" y="111274"/>
            <a:ext cx="6929248" cy="3111539"/>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96098" y="3749631"/>
            <a:ext cx="5909658" cy="2653700"/>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77939" y="3967439"/>
            <a:ext cx="5230751" cy="2348841"/>
          </a:xfrm>
          <a:prstGeom prst="rect">
            <a:avLst/>
          </a:prstGeom>
        </p:spPr>
      </p:pic>
      <p:sp>
        <p:nvSpPr>
          <p:cNvPr id="11" name="TextBox 10"/>
          <p:cNvSpPr txBox="1"/>
          <p:nvPr/>
        </p:nvSpPr>
        <p:spPr>
          <a:xfrm>
            <a:off x="920989" y="1497766"/>
            <a:ext cx="2129027" cy="338554"/>
          </a:xfrm>
          <a:prstGeom prst="rect">
            <a:avLst/>
          </a:prstGeom>
          <a:noFill/>
        </p:spPr>
        <p:txBody>
          <a:bodyPr wrap="square" rtlCol="0">
            <a:spAutoFit/>
          </a:bodyPr>
          <a:lstStyle/>
          <a:p>
            <a:pPr algn="ctr"/>
            <a:r>
              <a:rPr lang="en-GB" sz="1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gov.je/</a:t>
            </a:r>
            <a:r>
              <a:rPr lang="en-GB" sz="16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skillsjersey</a:t>
            </a:r>
            <a:endParaRPr lang="en-GB" sz="1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a:off x="9124126" y="952432"/>
            <a:ext cx="2129027" cy="338554"/>
          </a:xfrm>
          <a:prstGeom prst="rect">
            <a:avLst/>
          </a:prstGeom>
          <a:noFill/>
        </p:spPr>
        <p:txBody>
          <a:bodyPr wrap="square" rtlCol="0">
            <a:spAutoFit/>
          </a:bodyPr>
          <a:lstStyle/>
          <a:p>
            <a:pPr algn="ctr"/>
            <a:r>
              <a:rPr lang="en-GB" sz="1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449440</a:t>
            </a:r>
            <a:endParaRPr lang="en-GB" sz="1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3" name="TextBox 12"/>
          <p:cNvSpPr txBox="1"/>
          <p:nvPr/>
        </p:nvSpPr>
        <p:spPr>
          <a:xfrm>
            <a:off x="5136404" y="2678516"/>
            <a:ext cx="2229046" cy="338554"/>
          </a:xfrm>
          <a:prstGeom prst="rect">
            <a:avLst/>
          </a:prstGeom>
          <a:noFill/>
        </p:spPr>
        <p:txBody>
          <a:bodyPr wrap="square" rtlCol="0">
            <a:spAutoFit/>
          </a:bodyPr>
          <a:lstStyle/>
          <a:p>
            <a:pPr algn="ctr"/>
            <a:r>
              <a:rPr lang="en-GB" sz="1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skillsjersey@gov.je</a:t>
            </a:r>
            <a:endParaRPr lang="en-GB" sz="1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4" name="TextBox 13"/>
          <p:cNvSpPr txBox="1"/>
          <p:nvPr/>
        </p:nvSpPr>
        <p:spPr>
          <a:xfrm>
            <a:off x="6190377" y="5245758"/>
            <a:ext cx="2229046" cy="338554"/>
          </a:xfrm>
          <a:prstGeom prst="rect">
            <a:avLst/>
          </a:prstGeom>
          <a:noFill/>
        </p:spPr>
        <p:txBody>
          <a:bodyPr wrap="square" rtlCol="0">
            <a:spAutoFit/>
          </a:bodyPr>
          <a:lstStyle/>
          <a:p>
            <a:pPr algn="ctr"/>
            <a:r>
              <a:rPr lang="en-GB" sz="16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skillsjersey</a:t>
            </a:r>
            <a:endParaRPr lang="en-GB" sz="1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5" name="TextBox 14"/>
          <p:cNvSpPr txBox="1"/>
          <p:nvPr/>
        </p:nvSpPr>
        <p:spPr>
          <a:xfrm>
            <a:off x="9024107" y="5245758"/>
            <a:ext cx="2229046" cy="338554"/>
          </a:xfrm>
          <a:prstGeom prst="rect">
            <a:avLst/>
          </a:prstGeom>
          <a:noFill/>
        </p:spPr>
        <p:txBody>
          <a:bodyPr wrap="square" rtlCol="0">
            <a:spAutoFit/>
          </a:bodyPr>
          <a:lstStyle/>
          <a:p>
            <a:pPr algn="ctr"/>
            <a:r>
              <a:rPr lang="en-GB" sz="1600" b="1" dirty="0" err="1">
                <a:solidFill>
                  <a:schemeClr val="bg1"/>
                </a:solidFill>
                <a:latin typeface="Tahoma" panose="020B0604030504040204" pitchFamily="34" charset="0"/>
                <a:ea typeface="Tahoma" panose="020B0604030504040204" pitchFamily="34" charset="0"/>
                <a:cs typeface="Tahoma" panose="020B0604030504040204" pitchFamily="34" charset="0"/>
              </a:rPr>
              <a:t>s</a:t>
            </a:r>
            <a:r>
              <a:rPr lang="en-GB" sz="16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kills_jersey</a:t>
            </a:r>
            <a:endParaRPr lang="en-GB" sz="1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6" name="TextBox 15"/>
          <p:cNvSpPr txBox="1"/>
          <p:nvPr/>
        </p:nvSpPr>
        <p:spPr>
          <a:xfrm>
            <a:off x="-3331029" y="4371819"/>
            <a:ext cx="11967485" cy="923330"/>
          </a:xfrm>
          <a:prstGeom prst="rect">
            <a:avLst/>
          </a:prstGeom>
          <a:noFill/>
        </p:spPr>
        <p:txBody>
          <a:bodyPr wrap="square" rtlCol="0">
            <a:spAutoFit/>
          </a:bodyPr>
          <a:lstStyle/>
          <a:p>
            <a:pPr algn="ctr"/>
            <a:r>
              <a:rPr lang="en-GB" sz="54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CONTACT US</a:t>
            </a:r>
          </a:p>
        </p:txBody>
      </p:sp>
    </p:spTree>
    <p:extLst>
      <p:ext uri="{BB962C8B-B14F-4D97-AF65-F5344CB8AC3E}">
        <p14:creationId xmlns:p14="http://schemas.microsoft.com/office/powerpoint/2010/main" val="34622737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2926062" y="-882366"/>
            <a:ext cx="10515601" cy="9231549"/>
          </a:xfrm>
          <a:prstGeom prst="ellipse">
            <a:avLst/>
          </a:prstGeom>
          <a:noFill/>
          <a:ln w="76200">
            <a:solidFill>
              <a:srgbClr val="58555A"/>
            </a:solid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n-GB"/>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965" y="1239151"/>
            <a:ext cx="5370543" cy="4156364"/>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49192" y="4622479"/>
            <a:ext cx="2576008" cy="1765679"/>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49192" y="2429530"/>
            <a:ext cx="3227172" cy="1775606"/>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85466" y="375411"/>
            <a:ext cx="3282696" cy="1636776"/>
          </a:xfrm>
          <a:prstGeom prst="rect">
            <a:avLst/>
          </a:prstGeom>
        </p:spPr>
      </p:pic>
      <p:sp>
        <p:nvSpPr>
          <p:cNvPr id="6" name="Rectangle 5"/>
          <p:cNvSpPr/>
          <p:nvPr/>
        </p:nvSpPr>
        <p:spPr>
          <a:xfrm>
            <a:off x="0" y="0"/>
            <a:ext cx="12192000" cy="6858000"/>
          </a:xfrm>
          <a:prstGeom prst="rect">
            <a:avLst/>
          </a:prstGeom>
          <a:noFill/>
          <a:ln w="76200">
            <a:solidFill>
              <a:srgbClr val="5855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725457" y="5505318"/>
            <a:ext cx="5370543" cy="646331"/>
          </a:xfrm>
          <a:prstGeom prst="rect">
            <a:avLst/>
          </a:prstGeom>
          <a:noFill/>
        </p:spPr>
        <p:txBody>
          <a:bodyPr wrap="square" rtlCol="0">
            <a:spAutoFit/>
          </a:bodyPr>
          <a:lstStyle/>
          <a:p>
            <a:r>
              <a:rPr lang="en-GB" sz="3600" dirty="0" smtClean="0">
                <a:solidFill>
                  <a:srgbClr val="58555A"/>
                </a:solidFill>
              </a:rPr>
              <a:t>An Island wide Skills Service</a:t>
            </a:r>
            <a:endParaRPr lang="en-GB" sz="3600" dirty="0">
              <a:solidFill>
                <a:srgbClr val="58555A"/>
              </a:solidFill>
            </a:endParaRPr>
          </a:p>
        </p:txBody>
      </p:sp>
    </p:spTree>
    <p:extLst>
      <p:ext uri="{BB962C8B-B14F-4D97-AF65-F5344CB8AC3E}">
        <p14:creationId xmlns:p14="http://schemas.microsoft.com/office/powerpoint/2010/main" val="15892293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 y="6242604"/>
            <a:ext cx="12191999" cy="615395"/>
          </a:xfrm>
          <a:prstGeom prst="rect">
            <a:avLst/>
          </a:prstGeom>
          <a:noFill/>
          <a:ln w="76200">
            <a:solidFill>
              <a:srgbClr val="EC0677"/>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GB">
              <a:solidFill>
                <a:srgbClr val="FFCB04"/>
              </a:solidFill>
            </a:endParaRPr>
          </a:p>
        </p:txBody>
      </p:sp>
      <p:sp>
        <p:nvSpPr>
          <p:cNvPr id="6" name="Rectangle 5"/>
          <p:cNvSpPr/>
          <p:nvPr/>
        </p:nvSpPr>
        <p:spPr>
          <a:xfrm>
            <a:off x="1" y="0"/>
            <a:ext cx="12191999" cy="615395"/>
          </a:xfrm>
          <a:prstGeom prst="rect">
            <a:avLst/>
          </a:prstGeom>
          <a:noFill/>
          <a:ln w="76200">
            <a:solidFill>
              <a:srgbClr val="FFCB04"/>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GB">
              <a:solidFill>
                <a:srgbClr val="FFCB04"/>
              </a:solidFill>
            </a:endParaRPr>
          </a:p>
        </p:txBody>
      </p:sp>
      <p:sp>
        <p:nvSpPr>
          <p:cNvPr id="8" name="Rectangle 7"/>
          <p:cNvSpPr/>
          <p:nvPr/>
        </p:nvSpPr>
        <p:spPr>
          <a:xfrm>
            <a:off x="1" y="0"/>
            <a:ext cx="662789" cy="6857999"/>
          </a:xfrm>
          <a:prstGeom prst="rect">
            <a:avLst/>
          </a:prstGeom>
          <a:noFill/>
          <a:ln w="76200">
            <a:solidFill>
              <a:srgbClr val="0095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11529211" y="1"/>
            <a:ext cx="662789" cy="6857999"/>
          </a:xfrm>
          <a:prstGeom prst="rect">
            <a:avLst/>
          </a:prstGeom>
          <a:noFill/>
          <a:ln w="76200">
            <a:solidFill>
              <a:srgbClr val="0095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1006602" y="878050"/>
            <a:ext cx="10386075" cy="2800767"/>
          </a:xfrm>
          <a:prstGeom prst="rect">
            <a:avLst/>
          </a:prstGeom>
          <a:solidFill>
            <a:srgbClr val="FFCB04"/>
          </a:solidFill>
        </p:spPr>
        <p:txBody>
          <a:bodyPr wrap="square" rtlCol="0">
            <a:spAutoFit/>
          </a:bodyPr>
          <a:lstStyle/>
          <a:p>
            <a:pPr algn="ctr"/>
            <a:r>
              <a:rPr lang="en-GB" sz="8800" b="1" dirty="0" smtClean="0">
                <a:ln w="6600">
                  <a:solidFill>
                    <a:schemeClr val="accent2"/>
                  </a:solidFill>
                  <a:prstDash val="solid"/>
                </a:ln>
                <a:solidFill>
                  <a:srgbClr val="FFFFFF"/>
                </a:solidFill>
                <a:effectLst>
                  <a:outerShdw dist="38100" dir="2700000" algn="tl" rotWithShape="0">
                    <a:schemeClr val="accent2"/>
                  </a:outerShdw>
                </a:effectLst>
              </a:rPr>
              <a:t>Worlds most </a:t>
            </a:r>
          </a:p>
          <a:p>
            <a:pPr algn="ctr"/>
            <a:r>
              <a:rPr lang="en-GB" sz="8800" b="1" dirty="0" smtClean="0">
                <a:ln w="6600">
                  <a:solidFill>
                    <a:schemeClr val="accent2"/>
                  </a:solidFill>
                  <a:prstDash val="solid"/>
                </a:ln>
                <a:solidFill>
                  <a:srgbClr val="FFFFFF"/>
                </a:solidFill>
                <a:effectLst>
                  <a:outerShdw dist="38100" dir="2700000" algn="tl" rotWithShape="0">
                    <a:schemeClr val="accent2"/>
                  </a:outerShdw>
                </a:effectLst>
              </a:rPr>
              <a:t>unusual jobs </a:t>
            </a:r>
            <a:endParaRPr lang="en-GB" sz="88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4" name="TextBox 3"/>
          <p:cNvSpPr txBox="1"/>
          <p:nvPr/>
        </p:nvSpPr>
        <p:spPr>
          <a:xfrm rot="1587332">
            <a:off x="1017037" y="4585943"/>
            <a:ext cx="3074093" cy="769441"/>
          </a:xfrm>
          <a:prstGeom prst="rect">
            <a:avLst/>
          </a:prstGeom>
          <a:solidFill>
            <a:srgbClr val="EC0677"/>
          </a:solidFill>
        </p:spPr>
        <p:txBody>
          <a:bodyPr wrap="square" rtlCol="0">
            <a:spAutoFit/>
          </a:bodyPr>
          <a:lstStyle/>
          <a:p>
            <a:r>
              <a:rPr lang="en-GB" sz="4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Really weird</a:t>
            </a:r>
            <a:r>
              <a:rPr lang="en-GB" sz="4400" b="1" dirty="0" smtClean="0">
                <a:ln w="22225">
                  <a:solidFill>
                    <a:schemeClr val="accent2"/>
                  </a:solidFill>
                  <a:prstDash val="solid"/>
                </a:ln>
                <a:solidFill>
                  <a:schemeClr val="accent2">
                    <a:lumMod val="40000"/>
                    <a:lumOff val="60000"/>
                  </a:schemeClr>
                </a:solidFill>
              </a:rPr>
              <a:t> </a:t>
            </a:r>
            <a:endParaRPr lang="en-GB" sz="4400" dirty="0"/>
          </a:p>
        </p:txBody>
      </p:sp>
      <p:sp>
        <p:nvSpPr>
          <p:cNvPr id="5" name="Rectangle 4"/>
          <p:cNvSpPr/>
          <p:nvPr/>
        </p:nvSpPr>
        <p:spPr>
          <a:xfrm rot="20555685">
            <a:off x="8442731" y="4784060"/>
            <a:ext cx="2852859" cy="923330"/>
          </a:xfrm>
          <a:prstGeom prst="rect">
            <a:avLst/>
          </a:prstGeom>
          <a:solidFill>
            <a:srgbClr val="0095DA"/>
          </a:solidFill>
        </p:spPr>
        <p:txBody>
          <a:bodyPr wrap="square" lIns="91440" tIns="45720" rIns="91440" bIns="45720">
            <a:spAutoFit/>
          </a:bodyPr>
          <a:lstStyle/>
          <a:p>
            <a:pPr algn="ctr"/>
            <a:r>
              <a:rPr lang="en-US" sz="5400" b="1" cap="none" spc="0" dirty="0" smtClean="0">
                <a:ln w="6600">
                  <a:solidFill>
                    <a:schemeClr val="accent2"/>
                  </a:solidFill>
                  <a:prstDash val="solid"/>
                </a:ln>
                <a:solidFill>
                  <a:srgbClr val="FFFFFF"/>
                </a:solidFill>
                <a:effectLst>
                  <a:outerShdw dist="38100" dir="2700000" algn="tl" rotWithShape="0">
                    <a:schemeClr val="accent2"/>
                  </a:outerShdw>
                </a:effectLst>
              </a:rPr>
              <a:t>Amazing </a:t>
            </a:r>
            <a:endParaRPr 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9" name="Rectangle 8"/>
          <p:cNvSpPr/>
          <p:nvPr/>
        </p:nvSpPr>
        <p:spPr>
          <a:xfrm>
            <a:off x="3778898" y="3916848"/>
            <a:ext cx="4454515" cy="923330"/>
          </a:xfrm>
          <a:prstGeom prst="rect">
            <a:avLst/>
          </a:prstGeom>
          <a:solidFill>
            <a:srgbClr val="58555A"/>
          </a:solidFill>
        </p:spPr>
        <p:txBody>
          <a:bodyPr wrap="square" lIns="91440" tIns="45720" rIns="91440" bIns="45720">
            <a:spAutoFit/>
          </a:bodyPr>
          <a:lstStyle/>
          <a:p>
            <a:pPr algn="ctr"/>
            <a:r>
              <a:rPr lang="en-GB" sz="5400" b="1" dirty="0" smtClean="0">
                <a:ln w="22225">
                  <a:solidFill>
                    <a:schemeClr val="accent2"/>
                  </a:solidFill>
                  <a:prstDash val="solid"/>
                </a:ln>
                <a:solidFill>
                  <a:schemeClr val="accent2">
                    <a:lumMod val="40000"/>
                    <a:lumOff val="60000"/>
                  </a:schemeClr>
                </a:solidFill>
              </a:rPr>
              <a:t>Unbelievable</a:t>
            </a:r>
            <a:r>
              <a:rPr lang="en-GB" sz="5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 </a:t>
            </a:r>
            <a:r>
              <a:rPr lang="en-GB" sz="5400" dirty="0" smtClean="0"/>
              <a:t> </a:t>
            </a:r>
            <a:endParaRPr lang="en-GB" sz="5400" dirty="0"/>
          </a:p>
        </p:txBody>
      </p:sp>
    </p:spTree>
    <p:extLst>
      <p:ext uri="{BB962C8B-B14F-4D97-AF65-F5344CB8AC3E}">
        <p14:creationId xmlns:p14="http://schemas.microsoft.com/office/powerpoint/2010/main" val="41898167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2000" tmFilter="0, 0; .2, .5; .8, .5; 1, 0"/>
                                        <p:tgtEl>
                                          <p:spTgt spid="2"/>
                                        </p:tgtEl>
                                      </p:cBhvr>
                                    </p:animEffect>
                                    <p:animScale>
                                      <p:cBhvr>
                                        <p:cTn id="7" dur="100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647" y="0"/>
            <a:ext cx="12201647" cy="6857999"/>
          </a:xfrm>
          <a:prstGeom prst="rect">
            <a:avLst/>
          </a:prstGeom>
          <a:noFill/>
          <a:ln w="76200">
            <a:solidFill>
              <a:srgbClr val="0095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2988955" y="3741977"/>
            <a:ext cx="6488699" cy="1754326"/>
          </a:xfrm>
          <a:prstGeom prst="rect">
            <a:avLst/>
          </a:prstGeom>
          <a:solidFill>
            <a:srgbClr val="0095DA"/>
          </a:solidFill>
        </p:spPr>
        <p:txBody>
          <a:bodyPr wrap="none" lIns="91440" tIns="45720" rIns="91440" bIns="45720">
            <a:spAutoFit/>
          </a:bodyPr>
          <a:lstStyle/>
          <a:p>
            <a:pPr algn="ctr"/>
            <a:r>
              <a:rPr lang="en-US" sz="5400" b="1" cap="none" spc="0" dirty="0" smtClean="0">
                <a:ln w="6600">
                  <a:solidFill>
                    <a:schemeClr val="accent2"/>
                  </a:solidFill>
                  <a:prstDash val="solid"/>
                </a:ln>
                <a:solidFill>
                  <a:srgbClr val="FFFFFF"/>
                </a:solidFill>
                <a:effectLst>
                  <a:outerShdw dist="38100" dir="2700000" algn="tl" rotWithShape="0">
                    <a:schemeClr val="accent2"/>
                  </a:outerShdw>
                </a:effectLst>
              </a:rPr>
              <a:t>Use the worksheet to </a:t>
            </a:r>
          </a:p>
          <a:p>
            <a:pPr algn="ctr"/>
            <a:r>
              <a:rPr lang="en-US" sz="5400" b="1" dirty="0">
                <a:ln w="6600">
                  <a:solidFill>
                    <a:schemeClr val="accent2"/>
                  </a:solidFill>
                  <a:prstDash val="solid"/>
                </a:ln>
                <a:solidFill>
                  <a:srgbClr val="FFFFFF"/>
                </a:solidFill>
                <a:effectLst>
                  <a:outerShdw dist="38100" dir="2700000" algn="tl" rotWithShape="0">
                    <a:schemeClr val="accent2"/>
                  </a:outerShdw>
                </a:effectLst>
              </a:rPr>
              <a:t>f</a:t>
            </a:r>
            <a:r>
              <a:rPr lang="en-US" sz="5400" b="1" dirty="0" smtClean="0">
                <a:ln w="6600">
                  <a:solidFill>
                    <a:schemeClr val="accent2"/>
                  </a:solidFill>
                  <a:prstDash val="solid"/>
                </a:ln>
                <a:solidFill>
                  <a:srgbClr val="FFFFFF"/>
                </a:solidFill>
                <a:effectLst>
                  <a:outerShdw dist="38100" dir="2700000" algn="tl" rotWithShape="0">
                    <a:schemeClr val="accent2"/>
                  </a:outerShdw>
                </a:effectLst>
              </a:rPr>
              <a:t>ill in your answers. </a:t>
            </a:r>
          </a:p>
        </p:txBody>
      </p:sp>
      <p:sp>
        <p:nvSpPr>
          <p:cNvPr id="6" name="Rectangle 5"/>
          <p:cNvSpPr/>
          <p:nvPr/>
        </p:nvSpPr>
        <p:spPr>
          <a:xfrm>
            <a:off x="1621550" y="214263"/>
            <a:ext cx="9223511" cy="3416320"/>
          </a:xfrm>
          <a:prstGeom prst="rect">
            <a:avLst/>
          </a:prstGeom>
          <a:solidFill>
            <a:srgbClr val="EC0677"/>
          </a:solidFill>
        </p:spPr>
        <p:txBody>
          <a:bodyPr wrap="square" lIns="91440" tIns="45720" rIns="91440" bIns="45720">
            <a:spAutoFit/>
          </a:bodyPr>
          <a:lstStyle/>
          <a:p>
            <a:pPr algn="ctr"/>
            <a:r>
              <a:rPr lang="en-US" sz="5400" b="1" cap="none" spc="0" dirty="0" smtClean="0">
                <a:ln w="6600">
                  <a:solidFill>
                    <a:schemeClr val="accent2"/>
                  </a:solidFill>
                  <a:prstDash val="solid"/>
                </a:ln>
                <a:solidFill>
                  <a:srgbClr val="FFFFFF"/>
                </a:solidFill>
                <a:effectLst>
                  <a:outerShdw dist="38100" dir="2700000" algn="tl" rotWithShape="0">
                    <a:schemeClr val="accent2"/>
                  </a:outerShdw>
                </a:effectLst>
              </a:rPr>
              <a:t>You will see some images pop up.</a:t>
            </a:r>
          </a:p>
          <a:p>
            <a:pPr algn="ctr"/>
            <a:r>
              <a:rPr lang="en-US" sz="5400" b="1" dirty="0" smtClean="0">
                <a:ln w="6600">
                  <a:solidFill>
                    <a:schemeClr val="accent2"/>
                  </a:solidFill>
                  <a:prstDash val="solid"/>
                </a:ln>
                <a:solidFill>
                  <a:srgbClr val="FFFFFF"/>
                </a:solidFill>
                <a:effectLst>
                  <a:outerShdw dist="38100" dir="2700000" algn="tl" rotWithShape="0">
                    <a:schemeClr val="accent2"/>
                  </a:outerShdw>
                </a:effectLst>
              </a:rPr>
              <a:t>Try to guess what the unusual jobs are.</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180113"/>
            <a:ext cx="12192000" cy="3736243"/>
          </a:xfrm>
          <a:prstGeom prst="rect">
            <a:avLst/>
          </a:prstGeom>
        </p:spPr>
      </p:pic>
    </p:spTree>
    <p:extLst>
      <p:ext uri="{BB962C8B-B14F-4D97-AF65-F5344CB8AC3E}">
        <p14:creationId xmlns:p14="http://schemas.microsoft.com/office/powerpoint/2010/main" val="10807170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95DA"/>
        </a:solidFill>
        <a:effectLst/>
      </p:bgPr>
    </p:bg>
    <p:spTree>
      <p:nvGrpSpPr>
        <p:cNvPr id="1" name=""/>
        <p:cNvGrpSpPr/>
        <p:nvPr/>
      </p:nvGrpSpPr>
      <p:grpSpPr>
        <a:xfrm>
          <a:off x="0" y="0"/>
          <a:ext cx="0" cy="0"/>
          <a:chOff x="0" y="0"/>
          <a:chExt cx="0" cy="0"/>
        </a:xfrm>
      </p:grpSpPr>
      <p:sp>
        <p:nvSpPr>
          <p:cNvPr id="5" name="Rectangle 4"/>
          <p:cNvSpPr/>
          <p:nvPr/>
        </p:nvSpPr>
        <p:spPr>
          <a:xfrm>
            <a:off x="-9647" y="0"/>
            <a:ext cx="12201647" cy="6857999"/>
          </a:xfrm>
          <a:prstGeom prst="rect">
            <a:avLst/>
          </a:prstGeom>
          <a:noFill/>
          <a:ln w="76200">
            <a:solidFill>
              <a:srgbClr val="FFCB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16282"/>
          <a:stretch/>
        </p:blipFill>
        <p:spPr>
          <a:xfrm>
            <a:off x="375139" y="712448"/>
            <a:ext cx="7010399" cy="5693866"/>
          </a:xfrm>
          <a:prstGeom prst="rect">
            <a:avLst/>
          </a:prstGeom>
        </p:spPr>
      </p:pic>
      <p:sp>
        <p:nvSpPr>
          <p:cNvPr id="4" name="Rectangle 3"/>
          <p:cNvSpPr/>
          <p:nvPr/>
        </p:nvSpPr>
        <p:spPr>
          <a:xfrm>
            <a:off x="7762232" y="712448"/>
            <a:ext cx="4053074" cy="5632311"/>
          </a:xfrm>
          <a:prstGeom prst="rect">
            <a:avLst/>
          </a:prstGeom>
          <a:solidFill>
            <a:srgbClr val="EC0677"/>
          </a:solidFill>
          <a:ln>
            <a:noFill/>
          </a:ln>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000" b="1" dirty="0" smtClean="0">
                <a:ln/>
                <a:solidFill>
                  <a:srgbClr val="002060"/>
                </a:solidFill>
              </a:rPr>
              <a:t>Train Pusher</a:t>
            </a:r>
          </a:p>
          <a:p>
            <a:pPr algn="ctr"/>
            <a:r>
              <a:rPr lang="en-US" sz="3200" b="1" dirty="0" smtClean="0">
                <a:ln/>
                <a:solidFill>
                  <a:srgbClr val="002060"/>
                </a:solidFill>
              </a:rPr>
              <a:t>On the trains in Japan</a:t>
            </a:r>
          </a:p>
          <a:p>
            <a:pPr algn="ctr"/>
            <a:r>
              <a:rPr lang="en-US" sz="3200" b="1" dirty="0" smtClean="0">
                <a:ln/>
                <a:solidFill>
                  <a:srgbClr val="002060"/>
                </a:solidFill>
              </a:rPr>
              <a:t>‘</a:t>
            </a:r>
            <a:r>
              <a:rPr lang="en-US" sz="3200" b="1" dirty="0" err="1" smtClean="0">
                <a:ln/>
                <a:solidFill>
                  <a:srgbClr val="002060"/>
                </a:solidFill>
              </a:rPr>
              <a:t>Oshiyas</a:t>
            </a:r>
            <a:r>
              <a:rPr lang="en-US" sz="3200" b="1" dirty="0" smtClean="0">
                <a:ln/>
                <a:solidFill>
                  <a:srgbClr val="002060"/>
                </a:solidFill>
              </a:rPr>
              <a:t>’ are hired to help cram as many people onto a train as possible by pushing them from the outside until the doors will close. </a:t>
            </a:r>
          </a:p>
          <a:p>
            <a:pPr algn="ctr"/>
            <a:endParaRPr lang="en-US" sz="3200" b="1" dirty="0">
              <a:ln/>
              <a:solidFill>
                <a:schemeClr val="accent3"/>
              </a:solidFill>
            </a:endParaRPr>
          </a:p>
          <a:p>
            <a:pPr algn="ctr"/>
            <a:endParaRPr lang="en-US" sz="3200" b="1" dirty="0">
              <a:ln/>
              <a:solidFill>
                <a:schemeClr val="accent3"/>
              </a:solidFill>
            </a:endParaRPr>
          </a:p>
        </p:txBody>
      </p:sp>
      <p:sp>
        <p:nvSpPr>
          <p:cNvPr id="3" name="TextBox 2"/>
          <p:cNvSpPr txBox="1"/>
          <p:nvPr/>
        </p:nvSpPr>
        <p:spPr>
          <a:xfrm>
            <a:off x="186612" y="33058"/>
            <a:ext cx="535724" cy="646331"/>
          </a:xfrm>
          <a:prstGeom prst="rect">
            <a:avLst/>
          </a:prstGeom>
          <a:noFill/>
        </p:spPr>
        <p:txBody>
          <a:bodyPr wrap="none" rtlCol="0">
            <a:spAutoFit/>
          </a:bodyPr>
          <a:lstStyle/>
          <a:p>
            <a:r>
              <a:rPr lang="en-GB" sz="3600" dirty="0" smtClean="0">
                <a:solidFill>
                  <a:srgbClr val="FF0000"/>
                </a:solidFill>
              </a:rPr>
              <a:t>1.</a:t>
            </a:r>
            <a:endParaRPr lang="en-GB" sz="3600" dirty="0">
              <a:solidFill>
                <a:srgbClr val="FF0000"/>
              </a:solidFill>
            </a:endParaRPr>
          </a:p>
        </p:txBody>
      </p:sp>
    </p:spTree>
    <p:extLst>
      <p:ext uri="{BB962C8B-B14F-4D97-AF65-F5344CB8AC3E}">
        <p14:creationId xmlns:p14="http://schemas.microsoft.com/office/powerpoint/2010/main" val="14568852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58555A"/>
        </a:solidFill>
        <a:effectLst/>
      </p:bgPr>
    </p:bg>
    <p:spTree>
      <p:nvGrpSpPr>
        <p:cNvPr id="1" name=""/>
        <p:cNvGrpSpPr/>
        <p:nvPr/>
      </p:nvGrpSpPr>
      <p:grpSpPr>
        <a:xfrm>
          <a:off x="0" y="0"/>
          <a:ext cx="0" cy="0"/>
          <a:chOff x="0" y="0"/>
          <a:chExt cx="0" cy="0"/>
        </a:xfrm>
      </p:grpSpPr>
      <p:sp>
        <p:nvSpPr>
          <p:cNvPr id="2" name="TextBox 1"/>
          <p:cNvSpPr txBox="1"/>
          <p:nvPr/>
        </p:nvSpPr>
        <p:spPr>
          <a:xfrm>
            <a:off x="5822302" y="1530220"/>
            <a:ext cx="184731" cy="1200329"/>
          </a:xfrm>
          <a:prstGeom prst="rect">
            <a:avLst/>
          </a:prstGeom>
          <a:noFill/>
        </p:spPr>
        <p:txBody>
          <a:bodyPr wrap="none" rtlCol="0">
            <a:spAutoFit/>
          </a:bodyPr>
          <a:lstStyle/>
          <a:p>
            <a:endParaRPr lang="en-GB" dirty="0" smtClean="0"/>
          </a:p>
          <a:p>
            <a:endParaRPr lang="en-GB" dirty="0"/>
          </a:p>
          <a:p>
            <a:endParaRPr lang="en-GB" dirty="0" smtClean="0"/>
          </a:p>
          <a:p>
            <a:endParaRPr lang="en-GB" dirty="0"/>
          </a:p>
        </p:txBody>
      </p:sp>
      <p:sp>
        <p:nvSpPr>
          <p:cNvPr id="7" name="TextBox 6"/>
          <p:cNvSpPr txBox="1"/>
          <p:nvPr/>
        </p:nvSpPr>
        <p:spPr>
          <a:xfrm>
            <a:off x="149291" y="100891"/>
            <a:ext cx="497252" cy="584775"/>
          </a:xfrm>
          <a:prstGeom prst="rect">
            <a:avLst/>
          </a:prstGeom>
          <a:noFill/>
        </p:spPr>
        <p:txBody>
          <a:bodyPr wrap="none" rtlCol="0">
            <a:spAutoFit/>
          </a:bodyPr>
          <a:lstStyle/>
          <a:p>
            <a:r>
              <a:rPr lang="en-GB" sz="3200" dirty="0" smtClean="0">
                <a:solidFill>
                  <a:srgbClr val="FF0000"/>
                </a:solidFill>
              </a:rPr>
              <a:t>2.</a:t>
            </a:r>
            <a:endParaRPr lang="en-GB" sz="3200" dirty="0">
              <a:solidFill>
                <a:srgbClr val="FF000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515" y="480393"/>
            <a:ext cx="5117517" cy="5386089"/>
          </a:xfrm>
          <a:prstGeom prst="rect">
            <a:avLst/>
          </a:prstGeom>
        </p:spPr>
      </p:pic>
      <p:sp>
        <p:nvSpPr>
          <p:cNvPr id="8" name="Rectangle 7"/>
          <p:cNvSpPr/>
          <p:nvPr/>
        </p:nvSpPr>
        <p:spPr>
          <a:xfrm>
            <a:off x="6634067" y="480393"/>
            <a:ext cx="4883954" cy="5386090"/>
          </a:xfrm>
          <a:prstGeom prst="rect">
            <a:avLst/>
          </a:prstGeom>
          <a:solidFill>
            <a:srgbClr val="EC0677"/>
          </a:solidFill>
        </p:spPr>
        <p:txBody>
          <a:bodyPr wrap="square" lIns="91440" tIns="45720" rIns="91440" bIns="45720">
            <a:spAutoFit/>
          </a:bodyPr>
          <a:lstStyle/>
          <a:p>
            <a:pPr algn="ctr"/>
            <a:r>
              <a:rPr lang="en-US" sz="5400" b="1" cap="none" spc="0" dirty="0" smtClean="0">
                <a:ln w="22225">
                  <a:solidFill>
                    <a:schemeClr val="accent2"/>
                  </a:solidFill>
                  <a:prstDash val="solid"/>
                </a:ln>
                <a:solidFill>
                  <a:schemeClr val="accent2">
                    <a:lumMod val="40000"/>
                    <a:lumOff val="60000"/>
                  </a:schemeClr>
                </a:solidFill>
                <a:effectLst/>
              </a:rPr>
              <a:t>Roller Coaster</a:t>
            </a:r>
          </a:p>
          <a:p>
            <a:pPr algn="ctr"/>
            <a:r>
              <a:rPr lang="en-US" sz="5400" b="1" dirty="0" smtClean="0">
                <a:ln w="22225">
                  <a:solidFill>
                    <a:schemeClr val="accent2"/>
                  </a:solidFill>
                  <a:prstDash val="solid"/>
                </a:ln>
                <a:solidFill>
                  <a:schemeClr val="accent2">
                    <a:lumMod val="40000"/>
                    <a:lumOff val="60000"/>
                  </a:schemeClr>
                </a:solidFill>
              </a:rPr>
              <a:t>Engineer. </a:t>
            </a:r>
          </a:p>
          <a:p>
            <a:pPr algn="ctr"/>
            <a:r>
              <a:rPr lang="en-GB" sz="2800" dirty="0">
                <a:solidFill>
                  <a:srgbClr val="002060"/>
                </a:solidFill>
              </a:rPr>
              <a:t>Anya </a:t>
            </a:r>
            <a:r>
              <a:rPr lang="en-GB" sz="2800" dirty="0" err="1" smtClean="0">
                <a:solidFill>
                  <a:srgbClr val="002060"/>
                </a:solidFill>
              </a:rPr>
              <a:t>Lehrner</a:t>
            </a:r>
            <a:r>
              <a:rPr lang="en-GB" sz="2800" dirty="0" smtClean="0">
                <a:solidFill>
                  <a:srgbClr val="002060"/>
                </a:solidFill>
              </a:rPr>
              <a:t> spends </a:t>
            </a:r>
            <a:r>
              <a:rPr lang="en-GB" sz="2800" dirty="0">
                <a:solidFill>
                  <a:srgbClr val="002060"/>
                </a:solidFill>
              </a:rPr>
              <a:t>her time </a:t>
            </a:r>
            <a:r>
              <a:rPr lang="en-GB" sz="2800" dirty="0" smtClean="0">
                <a:solidFill>
                  <a:srgbClr val="002060"/>
                </a:solidFill>
              </a:rPr>
              <a:t>making up </a:t>
            </a:r>
            <a:r>
              <a:rPr lang="en-GB" sz="2800" dirty="0">
                <a:solidFill>
                  <a:srgbClr val="002060"/>
                </a:solidFill>
              </a:rPr>
              <a:t>technical drawings of roller coaster trains and </a:t>
            </a:r>
            <a:r>
              <a:rPr lang="en-GB" sz="2800" dirty="0" smtClean="0">
                <a:solidFill>
                  <a:srgbClr val="002060"/>
                </a:solidFill>
              </a:rPr>
              <a:t>parts. She makes sure </a:t>
            </a:r>
            <a:r>
              <a:rPr lang="en-GB" sz="2800" dirty="0">
                <a:solidFill>
                  <a:srgbClr val="002060"/>
                </a:solidFill>
              </a:rPr>
              <a:t>that </a:t>
            </a:r>
            <a:r>
              <a:rPr lang="en-GB" sz="2800" dirty="0" smtClean="0">
                <a:solidFill>
                  <a:srgbClr val="002060"/>
                </a:solidFill>
              </a:rPr>
              <a:t>the </a:t>
            </a:r>
            <a:r>
              <a:rPr lang="en-GB" sz="2800" dirty="0">
                <a:solidFill>
                  <a:srgbClr val="002060"/>
                </a:solidFill>
              </a:rPr>
              <a:t>roller coaster </a:t>
            </a:r>
            <a:r>
              <a:rPr lang="en-GB" sz="2800" dirty="0" smtClean="0">
                <a:solidFill>
                  <a:srgbClr val="002060"/>
                </a:solidFill>
              </a:rPr>
              <a:t>parts work correctly</a:t>
            </a:r>
            <a:r>
              <a:rPr lang="en-GB" sz="2800" dirty="0">
                <a:solidFill>
                  <a:srgbClr val="002060"/>
                </a:solidFill>
              </a:rPr>
              <a:t> </a:t>
            </a:r>
            <a:r>
              <a:rPr lang="en-GB" sz="2800" dirty="0" smtClean="0">
                <a:solidFill>
                  <a:srgbClr val="002060"/>
                </a:solidFill>
              </a:rPr>
              <a:t>and then gets to be the first to test them out!</a:t>
            </a:r>
          </a:p>
          <a:p>
            <a:pPr algn="ctr"/>
            <a:endParaRPr lang="en-GB" sz="2000" b="1" cap="none" spc="0" dirty="0">
              <a:ln w="22225">
                <a:solidFill>
                  <a:schemeClr val="accent2"/>
                </a:solidFill>
                <a:prstDash val="solid"/>
              </a:ln>
              <a:solidFill>
                <a:srgbClr val="0095DA"/>
              </a:solidFill>
              <a:effectLst/>
            </a:endParaRPr>
          </a:p>
          <a:p>
            <a:pPr algn="ctr"/>
            <a:endParaRPr lang="en-US" sz="2000" b="1" cap="none" spc="0" dirty="0">
              <a:ln w="22225">
                <a:solidFill>
                  <a:schemeClr val="accent2"/>
                </a:solidFill>
                <a:prstDash val="solid"/>
              </a:ln>
              <a:solidFill>
                <a:srgbClr val="0095DA"/>
              </a:solidFill>
              <a:effectLst/>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180113"/>
            <a:ext cx="12192000" cy="3736243"/>
          </a:xfrm>
          <a:prstGeom prst="rect">
            <a:avLst/>
          </a:prstGeom>
        </p:spPr>
      </p:pic>
    </p:spTree>
    <p:extLst>
      <p:ext uri="{BB962C8B-B14F-4D97-AF65-F5344CB8AC3E}">
        <p14:creationId xmlns:p14="http://schemas.microsoft.com/office/powerpoint/2010/main" val="5025662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ppt_x</p:attrName>
                                        </p:attrNameLst>
                                      </p:cBhvr>
                                      <p:tavLst>
                                        <p:tav tm="0">
                                          <p:val>
                                            <p:strVal val="#ppt_x"/>
                                          </p:val>
                                        </p:tav>
                                        <p:tav tm="100000">
                                          <p:val>
                                            <p:strVal val="#ppt_x"/>
                                          </p:val>
                                        </p:tav>
                                      </p:tavLst>
                                    </p:anim>
                                    <p:anim calcmode="lin" valueType="num">
                                      <p:cBhvr>
                                        <p:cTn id="9" dur="2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95DA"/>
        </a:solidFill>
        <a:effectLst/>
      </p:bgPr>
    </p:bg>
    <p:spTree>
      <p:nvGrpSpPr>
        <p:cNvPr id="1" name=""/>
        <p:cNvGrpSpPr/>
        <p:nvPr/>
      </p:nvGrpSpPr>
      <p:grpSpPr>
        <a:xfrm>
          <a:off x="0" y="0"/>
          <a:ext cx="0" cy="0"/>
          <a:chOff x="0" y="0"/>
          <a:chExt cx="0" cy="0"/>
        </a:xfrm>
      </p:grpSpPr>
      <p:sp>
        <p:nvSpPr>
          <p:cNvPr id="3" name="Rectangle 2"/>
          <p:cNvSpPr/>
          <p:nvPr/>
        </p:nvSpPr>
        <p:spPr>
          <a:xfrm>
            <a:off x="8029576" y="343973"/>
            <a:ext cx="3829050" cy="923330"/>
          </a:xfrm>
          <a:prstGeom prst="rect">
            <a:avLst/>
          </a:prstGeom>
          <a:solidFill>
            <a:srgbClr val="FFCB04"/>
          </a:solidFill>
        </p:spPr>
        <p:txBody>
          <a:bodyPr wrap="square" lIns="91440" tIns="45720" rIns="91440" bIns="45720">
            <a:spAutoFit/>
          </a:bodyPr>
          <a:lstStyle/>
          <a:p>
            <a:pPr algn="ctr"/>
            <a:r>
              <a:rPr lang="en-US" sz="5400" b="1" cap="none" spc="0" dirty="0" smtClean="0">
                <a:ln w="6600">
                  <a:solidFill>
                    <a:schemeClr val="accent2"/>
                  </a:solidFill>
                  <a:prstDash val="solid"/>
                </a:ln>
                <a:solidFill>
                  <a:srgbClr val="FFFFFF"/>
                </a:solidFill>
                <a:effectLst>
                  <a:outerShdw dist="38100" dir="2700000" algn="tl" rotWithShape="0">
                    <a:schemeClr val="accent2"/>
                  </a:outerShdw>
                </a:effectLst>
              </a:rPr>
              <a:t>Snake </a:t>
            </a:r>
            <a:r>
              <a:rPr lang="en-US" sz="5400" b="1" cap="none" spc="0" dirty="0" err="1" smtClean="0">
                <a:ln w="6600">
                  <a:solidFill>
                    <a:schemeClr val="accent2"/>
                  </a:solidFill>
                  <a:prstDash val="solid"/>
                </a:ln>
                <a:solidFill>
                  <a:srgbClr val="FFFFFF"/>
                </a:solidFill>
                <a:effectLst>
                  <a:outerShdw dist="38100" dir="2700000" algn="tl" rotWithShape="0">
                    <a:schemeClr val="accent2"/>
                  </a:outerShdw>
                </a:effectLst>
              </a:rPr>
              <a:t>milker</a:t>
            </a:r>
            <a:endParaRPr 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1026" name="Picture 2" descr="See the source image"/>
          <p:cNvPicPr>
            <a:picLocks noChangeAspect="1" noChangeArrowheads="1"/>
          </p:cNvPicPr>
          <p:nvPr/>
        </p:nvPicPr>
        <p:blipFill rotWithShape="1">
          <a:blip r:embed="rId3">
            <a:extLst>
              <a:ext uri="{28A0092B-C50C-407E-A947-70E740481C1C}">
                <a14:useLocalDpi xmlns:a14="http://schemas.microsoft.com/office/drawing/2010/main" val="0"/>
              </a:ext>
            </a:extLst>
          </a:blip>
          <a:srcRect l="8535" t="9751"/>
          <a:stretch/>
        </p:blipFill>
        <p:spPr bwMode="auto">
          <a:xfrm>
            <a:off x="349225" y="667140"/>
            <a:ext cx="7242199" cy="557977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1363" y="20808"/>
            <a:ext cx="535724" cy="646331"/>
          </a:xfrm>
          <a:prstGeom prst="rect">
            <a:avLst/>
          </a:prstGeom>
          <a:noFill/>
        </p:spPr>
        <p:txBody>
          <a:bodyPr wrap="none" rtlCol="0">
            <a:spAutoFit/>
          </a:bodyPr>
          <a:lstStyle/>
          <a:p>
            <a:r>
              <a:rPr lang="en-GB" sz="3600" dirty="0" smtClean="0">
                <a:solidFill>
                  <a:srgbClr val="FF0000"/>
                </a:solidFill>
              </a:rPr>
              <a:t>3.</a:t>
            </a:r>
            <a:endParaRPr lang="en-GB" sz="3600" dirty="0">
              <a:solidFill>
                <a:srgbClr val="FF0000"/>
              </a:solidFill>
            </a:endParaRPr>
          </a:p>
        </p:txBody>
      </p:sp>
      <p:sp>
        <p:nvSpPr>
          <p:cNvPr id="4" name="TextBox 3"/>
          <p:cNvSpPr txBox="1"/>
          <p:nvPr/>
        </p:nvSpPr>
        <p:spPr>
          <a:xfrm>
            <a:off x="8029576" y="1595535"/>
            <a:ext cx="3829050" cy="4524315"/>
          </a:xfrm>
          <a:prstGeom prst="rect">
            <a:avLst/>
          </a:prstGeom>
          <a:noFill/>
        </p:spPr>
        <p:txBody>
          <a:bodyPr wrap="square" rtlCol="0">
            <a:spAutoFit/>
          </a:bodyPr>
          <a:lstStyle/>
          <a:p>
            <a:r>
              <a:rPr lang="en-GB" sz="3600" dirty="0" smtClean="0"/>
              <a:t>The job of the snake </a:t>
            </a:r>
            <a:r>
              <a:rPr lang="en-GB" sz="3600" dirty="0" err="1" smtClean="0"/>
              <a:t>milker</a:t>
            </a:r>
            <a:r>
              <a:rPr lang="en-GB" sz="3600" dirty="0" smtClean="0"/>
              <a:t> is to collect the venom of poisonous snakes in jars. This is for use in anti-venoms and other medicine. </a:t>
            </a:r>
            <a:endParaRPr lang="en-GB" sz="3600" dirty="0"/>
          </a:p>
        </p:txBody>
      </p:sp>
    </p:spTree>
    <p:extLst>
      <p:ext uri="{BB962C8B-B14F-4D97-AF65-F5344CB8AC3E}">
        <p14:creationId xmlns:p14="http://schemas.microsoft.com/office/powerpoint/2010/main" val="25951462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60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60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95DA"/>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704253"/>
            <a:ext cx="12192000" cy="4799932"/>
          </a:xfrm>
          <a:prstGeom prst="rect">
            <a:avLst/>
          </a:prstGeom>
        </p:spPr>
      </p:pic>
      <p:sp>
        <p:nvSpPr>
          <p:cNvPr id="3" name="AutoShape 2" descr="Quit Your Job and Apply to Be a Professional Sleeper ASAP">
            <a:hlinkClick r:id="rId4"/>
          </p:cNvP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TextBox 5"/>
          <p:cNvSpPr txBox="1"/>
          <p:nvPr/>
        </p:nvSpPr>
        <p:spPr>
          <a:xfrm>
            <a:off x="61675" y="0"/>
            <a:ext cx="535724" cy="646331"/>
          </a:xfrm>
          <a:prstGeom prst="rect">
            <a:avLst/>
          </a:prstGeom>
          <a:noFill/>
        </p:spPr>
        <p:txBody>
          <a:bodyPr wrap="none" rtlCol="0">
            <a:spAutoFit/>
          </a:bodyPr>
          <a:lstStyle/>
          <a:p>
            <a:r>
              <a:rPr lang="en-GB" sz="3600" dirty="0">
                <a:solidFill>
                  <a:srgbClr val="FF0000"/>
                </a:solidFill>
              </a:rPr>
              <a:t>4</a:t>
            </a:r>
            <a:r>
              <a:rPr lang="en-GB" sz="3600" dirty="0" smtClean="0">
                <a:solidFill>
                  <a:srgbClr val="FF0000"/>
                </a:solidFill>
              </a:rPr>
              <a:t>.</a:t>
            </a:r>
            <a:endParaRPr lang="en-GB" sz="3600" dirty="0">
              <a:solidFill>
                <a:srgbClr val="FF0000"/>
              </a:solidFill>
            </a:endParaRPr>
          </a:p>
        </p:txBody>
      </p:sp>
      <p:sp>
        <p:nvSpPr>
          <p:cNvPr id="8" name="Rectangle 7"/>
          <p:cNvSpPr/>
          <p:nvPr/>
        </p:nvSpPr>
        <p:spPr>
          <a:xfrm>
            <a:off x="7065596" y="636170"/>
            <a:ext cx="4938836" cy="4955203"/>
          </a:xfrm>
          <a:prstGeom prst="rect">
            <a:avLst/>
          </a:prstGeom>
        </p:spPr>
        <p:txBody>
          <a:bodyPr wrap="square">
            <a:spAutoFit/>
          </a:bodyPr>
          <a:lstStyle/>
          <a:p>
            <a:pPr algn="ctr"/>
            <a:r>
              <a:rPr lang="en-US" sz="48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Full time Netflix viewer.</a:t>
            </a:r>
          </a:p>
          <a:p>
            <a:pPr algn="ctr"/>
            <a:r>
              <a:rPr lang="en-US" sz="3200" dirty="0" smtClean="0">
                <a:solidFill>
                  <a:srgbClr val="002060"/>
                </a:solidFill>
              </a:rPr>
              <a:t>Imagine </a:t>
            </a:r>
            <a:r>
              <a:rPr lang="en-US" sz="3200" dirty="0">
                <a:solidFill>
                  <a:srgbClr val="002060"/>
                </a:solidFill>
              </a:rPr>
              <a:t>being paid to watch TV all day! </a:t>
            </a:r>
            <a:r>
              <a:rPr lang="en-US" sz="3200" u="sng" dirty="0" smtClean="0">
                <a:solidFill>
                  <a:srgbClr val="002060"/>
                </a:solidFill>
              </a:rPr>
              <a:t>Netflix </a:t>
            </a:r>
            <a:r>
              <a:rPr lang="en-US" sz="3200" u="sng" dirty="0">
                <a:solidFill>
                  <a:srgbClr val="002060"/>
                </a:solidFill>
              </a:rPr>
              <a:t>has </a:t>
            </a:r>
            <a:r>
              <a:rPr lang="en-US" sz="3200" u="sng" dirty="0" smtClean="0">
                <a:solidFill>
                  <a:srgbClr val="002060"/>
                </a:solidFill>
              </a:rPr>
              <a:t>hired </a:t>
            </a:r>
            <a:r>
              <a:rPr lang="en-US" sz="3200" dirty="0" smtClean="0">
                <a:solidFill>
                  <a:srgbClr val="002060"/>
                </a:solidFill>
              </a:rPr>
              <a:t> </a:t>
            </a:r>
            <a:r>
              <a:rPr lang="en-US" sz="3200" dirty="0">
                <a:solidFill>
                  <a:srgbClr val="002060"/>
                </a:solidFill>
              </a:rPr>
              <a:t>someone to watch all of their </a:t>
            </a:r>
            <a:r>
              <a:rPr lang="en-US" sz="3200" dirty="0" smtClean="0">
                <a:solidFill>
                  <a:srgbClr val="002060"/>
                </a:solidFill>
              </a:rPr>
              <a:t>programs before </a:t>
            </a:r>
            <a:r>
              <a:rPr lang="en-US" sz="3200" dirty="0">
                <a:solidFill>
                  <a:srgbClr val="002060"/>
                </a:solidFill>
              </a:rPr>
              <a:t>it is available to the public and </a:t>
            </a:r>
            <a:r>
              <a:rPr lang="en-US" sz="3200" dirty="0" smtClean="0">
                <a:solidFill>
                  <a:srgbClr val="002060"/>
                </a:solidFill>
              </a:rPr>
              <a:t>give it a </a:t>
            </a:r>
            <a:r>
              <a:rPr lang="en-US" sz="3200" dirty="0">
                <a:solidFill>
                  <a:srgbClr val="002060"/>
                </a:solidFill>
              </a:rPr>
              <a:t>correct </a:t>
            </a:r>
            <a:r>
              <a:rPr lang="en-US" sz="3200" dirty="0" smtClean="0">
                <a:solidFill>
                  <a:srgbClr val="002060"/>
                </a:solidFill>
              </a:rPr>
              <a:t>tag.</a:t>
            </a:r>
            <a:endParaRPr lang="en-GB" sz="3200" dirty="0">
              <a:solidFill>
                <a:srgbClr val="002060"/>
              </a:solidFill>
            </a:endParaRPr>
          </a:p>
          <a:p>
            <a:pPr algn="ctr"/>
            <a:endParaRPr lang="en-US" sz="2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pic>
        <p:nvPicPr>
          <p:cNvPr id="10" name="Picture 9" descr="See the source image"/>
          <p:cNvPicPr/>
          <p:nvPr/>
        </p:nvPicPr>
        <p:blipFill rotWithShape="1">
          <a:blip r:embed="rId5" cstate="print">
            <a:extLst>
              <a:ext uri="{28A0092B-C50C-407E-A947-70E740481C1C}">
                <a14:useLocalDpi xmlns:a14="http://schemas.microsoft.com/office/drawing/2010/main" val="0"/>
              </a:ext>
            </a:extLst>
          </a:blip>
          <a:srcRect r="10932"/>
          <a:stretch/>
        </p:blipFill>
        <p:spPr bwMode="auto">
          <a:xfrm>
            <a:off x="703385" y="646330"/>
            <a:ext cx="5685691" cy="488696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467362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95DA"/>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704253"/>
            <a:ext cx="12192000" cy="4799932"/>
          </a:xfrm>
          <a:prstGeom prst="rect">
            <a:avLst/>
          </a:prstGeom>
        </p:spPr>
      </p:pic>
      <p:sp>
        <p:nvSpPr>
          <p:cNvPr id="3" name="AutoShape 2" descr="Quit Your Job and Apply to Be a Professional Sleeper ASAP">
            <a:hlinkClick r:id="rId4"/>
          </p:cNvP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TextBox 5"/>
          <p:cNvSpPr txBox="1"/>
          <p:nvPr/>
        </p:nvSpPr>
        <p:spPr>
          <a:xfrm>
            <a:off x="61675" y="0"/>
            <a:ext cx="535724" cy="646331"/>
          </a:xfrm>
          <a:prstGeom prst="rect">
            <a:avLst/>
          </a:prstGeom>
          <a:noFill/>
        </p:spPr>
        <p:txBody>
          <a:bodyPr wrap="none" rtlCol="0">
            <a:spAutoFit/>
          </a:bodyPr>
          <a:lstStyle/>
          <a:p>
            <a:r>
              <a:rPr lang="en-GB" sz="3600" dirty="0" smtClean="0">
                <a:solidFill>
                  <a:srgbClr val="FF0000"/>
                </a:solidFill>
              </a:rPr>
              <a:t>5.</a:t>
            </a:r>
            <a:endParaRPr lang="en-GB" sz="3600" dirty="0">
              <a:solidFill>
                <a:srgbClr val="FF0000"/>
              </a:solidFill>
            </a:endParaRPr>
          </a:p>
        </p:txBody>
      </p:sp>
      <p:sp>
        <p:nvSpPr>
          <p:cNvPr id="8" name="Rectangle 7"/>
          <p:cNvSpPr/>
          <p:nvPr/>
        </p:nvSpPr>
        <p:spPr>
          <a:xfrm>
            <a:off x="7065596" y="636170"/>
            <a:ext cx="4938836" cy="6432530"/>
          </a:xfrm>
          <a:prstGeom prst="rect">
            <a:avLst/>
          </a:prstGeom>
        </p:spPr>
        <p:txBody>
          <a:bodyPr wrap="square">
            <a:spAutoFit/>
          </a:bodyPr>
          <a:lstStyle/>
          <a:p>
            <a:pPr algn="ctr"/>
            <a:r>
              <a:rPr lang="en-US" sz="48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Professional </a:t>
            </a:r>
            <a:r>
              <a:rPr lang="en-US" sz="4800" b="1" dirty="0" err="1"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queuer</a:t>
            </a:r>
            <a:r>
              <a:rPr lang="en-US" sz="48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a:t>
            </a:r>
          </a:p>
          <a:p>
            <a:pPr algn="ctr"/>
            <a:r>
              <a:rPr lang="en-GB" sz="3200" dirty="0"/>
              <a:t>P</a:t>
            </a:r>
            <a:r>
              <a:rPr lang="en-GB" sz="3200" dirty="0" smtClean="0"/>
              <a:t>eople </a:t>
            </a:r>
            <a:r>
              <a:rPr lang="en-GB" sz="3200" dirty="0"/>
              <a:t>are now paying money for professional </a:t>
            </a:r>
            <a:r>
              <a:rPr lang="en-GB" sz="3200" dirty="0" err="1"/>
              <a:t>queuers</a:t>
            </a:r>
            <a:r>
              <a:rPr lang="en-GB" sz="3200" dirty="0"/>
              <a:t> to </a:t>
            </a:r>
            <a:r>
              <a:rPr lang="en-GB" sz="3200" dirty="0" smtClean="0"/>
              <a:t>wait </a:t>
            </a:r>
            <a:r>
              <a:rPr lang="en-GB" sz="3200" dirty="0"/>
              <a:t>in line for </a:t>
            </a:r>
            <a:r>
              <a:rPr lang="en-GB" sz="3200" dirty="0" smtClean="0"/>
              <a:t>them. </a:t>
            </a:r>
            <a:r>
              <a:rPr lang="en-GB" sz="3200" dirty="0"/>
              <a:t>One man </a:t>
            </a:r>
            <a:r>
              <a:rPr lang="en-GB" sz="3200" dirty="0" smtClean="0"/>
              <a:t>got </a:t>
            </a:r>
            <a:r>
              <a:rPr lang="en-GB" sz="3200" dirty="0"/>
              <a:t>so much business that </a:t>
            </a:r>
            <a:r>
              <a:rPr lang="en-GB" sz="3200" dirty="0" smtClean="0"/>
              <a:t>he has started </a:t>
            </a:r>
            <a:r>
              <a:rPr lang="en-GB" sz="3200" dirty="0"/>
              <a:t>his own company in the </a:t>
            </a:r>
            <a:r>
              <a:rPr lang="en-GB" sz="3200" dirty="0" smtClean="0"/>
              <a:t>USA.</a:t>
            </a:r>
          </a:p>
          <a:p>
            <a:pPr algn="ctr"/>
            <a:r>
              <a:rPr lang="en-GB" sz="3200" dirty="0" smtClean="0"/>
              <a:t>  </a:t>
            </a:r>
            <a:endParaRPr lang="en-US" sz="32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a:p>
            <a:pPr algn="ctr"/>
            <a:endParaRPr lang="en-GB" sz="3200" dirty="0">
              <a:solidFill>
                <a:srgbClr val="EC0677"/>
              </a:solidFill>
            </a:endParaRPr>
          </a:p>
          <a:p>
            <a:pPr algn="ctr"/>
            <a:endParaRPr lang="en-US" sz="2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7399" y="636170"/>
            <a:ext cx="5887377" cy="5354083"/>
          </a:xfrm>
          <a:prstGeom prst="rect">
            <a:avLst/>
          </a:prstGeom>
        </p:spPr>
      </p:pic>
    </p:spTree>
    <p:extLst>
      <p:ext uri="{BB962C8B-B14F-4D97-AF65-F5344CB8AC3E}">
        <p14:creationId xmlns:p14="http://schemas.microsoft.com/office/powerpoint/2010/main" val="19296327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ppt_x</p:attrName>
                                        </p:attrNameLst>
                                      </p:cBhvr>
                                      <p:tavLst>
                                        <p:tav tm="0">
                                          <p:val>
                                            <p:strVal val="#ppt_x"/>
                                          </p:val>
                                        </p:tav>
                                        <p:tav tm="100000">
                                          <p:val>
                                            <p:strVal val="#ppt_x"/>
                                          </p:val>
                                        </p:tav>
                                      </p:tavLst>
                                    </p:anim>
                                    <p:anim calcmode="lin" valueType="num">
                                      <p:cBhvr>
                                        <p:cTn id="9" dur="2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C0677"/>
        </a:solidFill>
        <a:effectLst/>
      </p:bgPr>
    </p:bg>
    <p:spTree>
      <p:nvGrpSpPr>
        <p:cNvPr id="1" name=""/>
        <p:cNvGrpSpPr/>
        <p:nvPr/>
      </p:nvGrpSpPr>
      <p:grpSpPr>
        <a:xfrm>
          <a:off x="0" y="0"/>
          <a:ext cx="0" cy="0"/>
          <a:chOff x="0" y="0"/>
          <a:chExt cx="0" cy="0"/>
        </a:xfrm>
      </p:grpSpPr>
      <p:sp>
        <p:nvSpPr>
          <p:cNvPr id="4" name="TextBox 3"/>
          <p:cNvSpPr txBox="1"/>
          <p:nvPr/>
        </p:nvSpPr>
        <p:spPr>
          <a:xfrm>
            <a:off x="82061" y="168520"/>
            <a:ext cx="652743" cy="646331"/>
          </a:xfrm>
          <a:prstGeom prst="rect">
            <a:avLst/>
          </a:prstGeom>
          <a:noFill/>
        </p:spPr>
        <p:txBody>
          <a:bodyPr wrap="none" rtlCol="0">
            <a:spAutoFit/>
          </a:bodyPr>
          <a:lstStyle/>
          <a:p>
            <a:r>
              <a:rPr lang="en-GB" sz="3600" dirty="0" smtClean="0">
                <a:solidFill>
                  <a:srgbClr val="0095DA"/>
                </a:solidFill>
              </a:rPr>
              <a:t>6.</a:t>
            </a:r>
            <a:r>
              <a:rPr lang="en-GB" sz="3600" dirty="0" smtClean="0">
                <a:solidFill>
                  <a:srgbClr val="FF0000"/>
                </a:solidFill>
              </a:rPr>
              <a:t>.</a:t>
            </a:r>
            <a:endParaRPr lang="en-GB" sz="3600" dirty="0">
              <a:solidFill>
                <a:srgbClr val="FF0000"/>
              </a:solidFill>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4033"/>
          <a:stretch/>
        </p:blipFill>
        <p:spPr>
          <a:xfrm>
            <a:off x="306891" y="746449"/>
            <a:ext cx="6882348" cy="5848897"/>
          </a:xfrm>
          <a:prstGeom prst="rect">
            <a:avLst/>
          </a:prstGeom>
        </p:spPr>
      </p:pic>
      <p:sp>
        <p:nvSpPr>
          <p:cNvPr id="5" name="Rectangle 4"/>
          <p:cNvSpPr/>
          <p:nvPr/>
        </p:nvSpPr>
        <p:spPr>
          <a:xfrm>
            <a:off x="7320761" y="562925"/>
            <a:ext cx="4594431" cy="2585323"/>
          </a:xfrm>
          <a:prstGeom prst="rect">
            <a:avLst/>
          </a:prstGeom>
          <a:solidFill>
            <a:srgbClr val="0095DA"/>
          </a:solidFill>
        </p:spPr>
        <p:txBody>
          <a:bodyPr wrap="square" lIns="91440" tIns="45720" rIns="91440" bIns="45720">
            <a:spAutoFit/>
          </a:bodyPr>
          <a:lstStyle/>
          <a:p>
            <a:pPr algn="ctr"/>
            <a:r>
              <a:rPr lang="en-US" sz="5400" b="1" dirty="0" smtClean="0">
                <a:ln w="22225">
                  <a:solidFill>
                    <a:schemeClr val="accent2"/>
                  </a:solidFill>
                  <a:prstDash val="solid"/>
                </a:ln>
                <a:solidFill>
                  <a:schemeClr val="accent2">
                    <a:lumMod val="40000"/>
                    <a:lumOff val="60000"/>
                  </a:schemeClr>
                </a:solidFill>
              </a:rPr>
              <a:t>Underwater Pizza</a:t>
            </a:r>
            <a:r>
              <a:rPr lang="en-US" sz="5400" b="1" dirty="0">
                <a:ln w="22225">
                  <a:solidFill>
                    <a:schemeClr val="accent2"/>
                  </a:solidFill>
                  <a:prstDash val="solid"/>
                </a:ln>
                <a:solidFill>
                  <a:schemeClr val="accent2">
                    <a:lumMod val="40000"/>
                    <a:lumOff val="60000"/>
                  </a:schemeClr>
                </a:solidFill>
              </a:rPr>
              <a:t> </a:t>
            </a:r>
            <a:r>
              <a:rPr lang="en-US" sz="5400" b="1" cap="none" spc="0" dirty="0" smtClean="0">
                <a:ln w="22225">
                  <a:solidFill>
                    <a:schemeClr val="accent2"/>
                  </a:solidFill>
                  <a:prstDash val="solid"/>
                </a:ln>
                <a:solidFill>
                  <a:schemeClr val="accent2">
                    <a:lumMod val="40000"/>
                    <a:lumOff val="60000"/>
                  </a:schemeClr>
                </a:solidFill>
                <a:effectLst/>
              </a:rPr>
              <a:t>Delivery</a:t>
            </a:r>
          </a:p>
          <a:p>
            <a:pPr algn="ctr"/>
            <a:r>
              <a:rPr lang="en-US" sz="5400" b="1" dirty="0" smtClean="0">
                <a:ln w="22225">
                  <a:solidFill>
                    <a:schemeClr val="accent2"/>
                  </a:solidFill>
                  <a:prstDash val="solid"/>
                </a:ln>
                <a:solidFill>
                  <a:schemeClr val="accent2">
                    <a:lumMod val="40000"/>
                    <a:lumOff val="60000"/>
                  </a:schemeClr>
                </a:solidFill>
              </a:rPr>
              <a:t>Person. </a:t>
            </a:r>
          </a:p>
        </p:txBody>
      </p:sp>
      <p:sp>
        <p:nvSpPr>
          <p:cNvPr id="6" name="TextBox 5"/>
          <p:cNvSpPr txBox="1"/>
          <p:nvPr/>
        </p:nvSpPr>
        <p:spPr>
          <a:xfrm>
            <a:off x="7367414" y="3486231"/>
            <a:ext cx="4501123" cy="2554545"/>
          </a:xfrm>
          <a:prstGeom prst="rect">
            <a:avLst/>
          </a:prstGeom>
          <a:noFill/>
        </p:spPr>
        <p:txBody>
          <a:bodyPr wrap="square" rtlCol="0">
            <a:spAutoFit/>
          </a:bodyPr>
          <a:lstStyle/>
          <a:p>
            <a:r>
              <a:rPr lang="en-GB" sz="3200" dirty="0" smtClean="0"/>
              <a:t>An underwater hotel in Florida employs a pizza delivery driver to deliver PIZZA! Lets hope it doesn’t get soggy!</a:t>
            </a:r>
            <a:endParaRPr lang="en-GB" sz="3200" dirty="0"/>
          </a:p>
        </p:txBody>
      </p:sp>
    </p:spTree>
    <p:extLst>
      <p:ext uri="{BB962C8B-B14F-4D97-AF65-F5344CB8AC3E}">
        <p14:creationId xmlns:p14="http://schemas.microsoft.com/office/powerpoint/2010/main" val="41355897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ppt_x</p:attrName>
                                        </p:attrNameLst>
                                      </p:cBhvr>
                                      <p:tavLst>
                                        <p:tav tm="0">
                                          <p:val>
                                            <p:strVal val="#ppt_x"/>
                                          </p:val>
                                        </p:tav>
                                        <p:tav tm="100000">
                                          <p:val>
                                            <p:strVal val="#ppt_x"/>
                                          </p:val>
                                        </p:tav>
                                      </p:tavLst>
                                    </p:anim>
                                    <p:anim calcmode="lin" valueType="num">
                                      <p:cBhvr>
                                        <p:cTn id="9" dur="2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1147</TotalTime>
  <Words>447</Words>
  <Application>Microsoft Office PowerPoint</Application>
  <PresentationFormat>Widescreen</PresentationFormat>
  <Paragraphs>71</Paragraphs>
  <Slides>13</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Tahoma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States of Jersey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Kirsty Rose Lindsay</dc:creator>
  <cp:lastModifiedBy>Louise Bates</cp:lastModifiedBy>
  <cp:revision>93</cp:revision>
  <cp:lastPrinted>2020-09-18T11:49:18Z</cp:lastPrinted>
  <dcterms:created xsi:type="dcterms:W3CDTF">2018-06-26T08:47:02Z</dcterms:created>
  <dcterms:modified xsi:type="dcterms:W3CDTF">2020-09-24T09:50:56Z</dcterms:modified>
</cp:coreProperties>
</file>